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4"/>
  </p:notesMasterIdLst>
  <p:handoutMasterIdLst>
    <p:handoutMasterId r:id="rId55"/>
  </p:handoutMasterIdLst>
  <p:sldIdLst>
    <p:sldId id="488" r:id="rId2"/>
    <p:sldId id="489" r:id="rId3"/>
    <p:sldId id="691" r:id="rId4"/>
    <p:sldId id="692" r:id="rId5"/>
    <p:sldId id="693" r:id="rId6"/>
    <p:sldId id="694" r:id="rId7"/>
    <p:sldId id="705" r:id="rId8"/>
    <p:sldId id="746" r:id="rId9"/>
    <p:sldId id="697" r:id="rId10"/>
    <p:sldId id="716" r:id="rId11"/>
    <p:sldId id="717" r:id="rId12"/>
    <p:sldId id="706" r:id="rId13"/>
    <p:sldId id="739" r:id="rId14"/>
    <p:sldId id="744" r:id="rId15"/>
    <p:sldId id="745" r:id="rId16"/>
    <p:sldId id="720" r:id="rId17"/>
    <p:sldId id="738" r:id="rId18"/>
    <p:sldId id="704" r:id="rId19"/>
    <p:sldId id="696" r:id="rId20"/>
    <p:sldId id="724" r:id="rId21"/>
    <p:sldId id="742" r:id="rId22"/>
    <p:sldId id="703" r:id="rId23"/>
    <p:sldId id="702" r:id="rId24"/>
    <p:sldId id="740" r:id="rId25"/>
    <p:sldId id="701" r:id="rId26"/>
    <p:sldId id="727" r:id="rId27"/>
    <p:sldId id="750" r:id="rId28"/>
    <p:sldId id="699" r:id="rId29"/>
    <p:sldId id="749" r:id="rId30"/>
    <p:sldId id="734" r:id="rId31"/>
    <p:sldId id="709" r:id="rId32"/>
    <p:sldId id="747" r:id="rId33"/>
    <p:sldId id="737" r:id="rId34"/>
    <p:sldId id="700" r:id="rId35"/>
    <p:sldId id="735" r:id="rId36"/>
    <p:sldId id="748" r:id="rId37"/>
    <p:sldId id="751" r:id="rId38"/>
    <p:sldId id="718" r:id="rId39"/>
    <p:sldId id="698" r:id="rId40"/>
    <p:sldId id="730" r:id="rId41"/>
    <p:sldId id="731" r:id="rId42"/>
    <p:sldId id="728" r:id="rId43"/>
    <p:sldId id="714" r:id="rId44"/>
    <p:sldId id="713" r:id="rId45"/>
    <p:sldId id="752" r:id="rId46"/>
    <p:sldId id="712" r:id="rId47"/>
    <p:sldId id="754" r:id="rId48"/>
    <p:sldId id="732" r:id="rId49"/>
    <p:sldId id="733" r:id="rId50"/>
    <p:sldId id="711" r:id="rId51"/>
    <p:sldId id="715" r:id="rId52"/>
    <p:sldId id="755" r:id="rId53"/>
  </p:sldIdLst>
  <p:sldSz cx="10058400" cy="77724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FFFF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0" autoAdjust="0"/>
    <p:restoredTop sz="99471" autoAdjust="0"/>
  </p:normalViewPr>
  <p:slideViewPr>
    <p:cSldViewPr>
      <p:cViewPr varScale="1">
        <p:scale>
          <a:sx n="66" d="100"/>
          <a:sy n="66" d="100"/>
        </p:scale>
        <p:origin x="-1092" y="-96"/>
      </p:cViewPr>
      <p:guideLst>
        <p:guide orient="horz" pos="2448"/>
        <p:guide pos="3168"/>
      </p:guideLst>
    </p:cSldViewPr>
  </p:slideViewPr>
  <p:outlineViewPr>
    <p:cViewPr>
      <p:scale>
        <a:sx n="33" d="100"/>
        <a:sy n="33" d="100"/>
      </p:scale>
      <p:origin x="186" y="392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162" cy="465141"/>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defRPr sz="1200">
                <a:latin typeface="Arial" charset="0"/>
              </a:defRPr>
            </a:lvl1pPr>
          </a:lstStyle>
          <a:p>
            <a:pPr>
              <a:defRPr/>
            </a:pPr>
            <a:endParaRPr lang="en-US" dirty="0"/>
          </a:p>
        </p:txBody>
      </p:sp>
      <p:sp>
        <p:nvSpPr>
          <p:cNvPr id="52227" name="Rectangle 3"/>
          <p:cNvSpPr>
            <a:spLocks noGrp="1" noChangeArrowheads="1"/>
          </p:cNvSpPr>
          <p:nvPr>
            <p:ph type="dt" sz="quarter" idx="1"/>
          </p:nvPr>
        </p:nvSpPr>
        <p:spPr bwMode="auto">
          <a:xfrm>
            <a:off x="3972241" y="0"/>
            <a:ext cx="3038161" cy="465141"/>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a:defRPr sz="1200">
                <a:latin typeface="Arial" charset="0"/>
              </a:defRPr>
            </a:lvl1pPr>
          </a:lstStyle>
          <a:p>
            <a:pPr>
              <a:defRPr/>
            </a:pPr>
            <a:endParaRPr lang="en-US" dirty="0"/>
          </a:p>
        </p:txBody>
      </p:sp>
      <p:sp>
        <p:nvSpPr>
          <p:cNvPr id="52228" name="Rectangle 4"/>
          <p:cNvSpPr>
            <a:spLocks noGrp="1" noChangeArrowheads="1"/>
          </p:cNvSpPr>
          <p:nvPr>
            <p:ph type="ftr" sz="quarter" idx="2"/>
          </p:nvPr>
        </p:nvSpPr>
        <p:spPr bwMode="auto">
          <a:xfrm>
            <a:off x="0" y="8831261"/>
            <a:ext cx="3038162" cy="46514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defRPr sz="1200">
                <a:latin typeface="Arial" charset="0"/>
              </a:defRPr>
            </a:lvl1pPr>
          </a:lstStyle>
          <a:p>
            <a:pPr>
              <a:defRPr/>
            </a:pPr>
            <a:endParaRPr lang="en-US" dirty="0"/>
          </a:p>
        </p:txBody>
      </p:sp>
      <p:sp>
        <p:nvSpPr>
          <p:cNvPr id="52229" name="Rectangle 5"/>
          <p:cNvSpPr>
            <a:spLocks noGrp="1" noChangeArrowheads="1"/>
          </p:cNvSpPr>
          <p:nvPr>
            <p:ph type="sldNum" sz="quarter" idx="3"/>
          </p:nvPr>
        </p:nvSpPr>
        <p:spPr bwMode="auto">
          <a:xfrm>
            <a:off x="3972241" y="8831261"/>
            <a:ext cx="3038161" cy="46514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a:defRPr sz="1200">
                <a:latin typeface="Arial" charset="0"/>
              </a:defRPr>
            </a:lvl1pPr>
          </a:lstStyle>
          <a:p>
            <a:pPr>
              <a:defRPr/>
            </a:pPr>
            <a:fld id="{FDADBDC3-6656-47B6-8370-263BB9791B8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162" cy="465141"/>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0634" y="0"/>
            <a:ext cx="3038162" cy="465141"/>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a:defRPr sz="1200">
                <a:latin typeface="Arial" charset="0"/>
              </a:defRPr>
            </a:lvl1pPr>
          </a:lstStyle>
          <a:p>
            <a:pPr>
              <a:defRPr/>
            </a:pPr>
            <a:endParaRPr lang="en-US" dirty="0"/>
          </a:p>
        </p:txBody>
      </p:sp>
      <p:sp>
        <p:nvSpPr>
          <p:cNvPr id="116740"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362" y="4416430"/>
            <a:ext cx="5607678" cy="4183059"/>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62"/>
            <a:ext cx="3038162" cy="465141"/>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0634" y="8829662"/>
            <a:ext cx="3038162" cy="465141"/>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a:defRPr sz="1200">
                <a:latin typeface="Arial" charset="0"/>
              </a:defRPr>
            </a:lvl1pPr>
          </a:lstStyle>
          <a:p>
            <a:pPr>
              <a:defRPr/>
            </a:pPr>
            <a:fld id="{A3043F44-7A19-4855-9E2D-C5370836395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15648F7-6892-4483-9E6C-6BFCC7D4210B}" type="slidenum">
              <a:rPr lang="en-US" smtClean="0"/>
              <a:pPr/>
              <a:t>30</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dirty="0" smtClean="0"/>
              <a:t>Credit union capital-to-asset ratios are expected to decline to 9.6% in 2010 and 2011—the lowest ratio since 1994—as capital contributions fail to keep pace</a:t>
            </a:r>
          </a:p>
          <a:p>
            <a:pPr eaLnBrk="1" hangingPunct="1"/>
            <a:r>
              <a:rPr lang="en-US" dirty="0" smtClean="0"/>
              <a:t>with asset growth. Capital limitations will restrict the pace of asset growth for some credit unions. These credit unions must align their asset growth to their</a:t>
            </a:r>
          </a:p>
          <a:p>
            <a:pPr eaLnBrk="1" hangingPunct="1"/>
            <a:r>
              <a:rPr lang="en-US" dirty="0" smtClean="0"/>
              <a:t>earnings growth to maintain their capital-to-asset ratio. To achieve this balancing act, credit unions should focus on optimal deposit pricing.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C181939-8BD2-4D2E-B53D-B790C560E1A3}" type="slidenum">
              <a:rPr lang="en-US" smtClean="0"/>
              <a:pPr/>
              <a:t>33</a:t>
            </a:fld>
            <a:endParaRPr lang="en-US" dirty="0" smtClean="0"/>
          </a:p>
        </p:txBody>
      </p:sp>
      <p:sp>
        <p:nvSpPr>
          <p:cNvPr id="132099" name="Rectangle 2"/>
          <p:cNvSpPr>
            <a:spLocks noGrp="1" noRot="1" noChangeAspect="1" noChangeArrowheads="1" noTextEdit="1"/>
          </p:cNvSpPr>
          <p:nvPr>
            <p:ph type="sldImg"/>
          </p:nvPr>
        </p:nvSpPr>
        <p:spPr>
          <a:xfrm>
            <a:off x="1263650" y="695325"/>
            <a:ext cx="4494213" cy="3473450"/>
          </a:xfrm>
          <a:ln/>
        </p:spPr>
      </p:sp>
      <p:sp>
        <p:nvSpPr>
          <p:cNvPr id="132100" name="Rectangle 3"/>
          <p:cNvSpPr>
            <a:spLocks noGrp="1" noChangeArrowheads="1"/>
          </p:cNvSpPr>
          <p:nvPr>
            <p:ph type="body" idx="1"/>
          </p:nvPr>
        </p:nvSpPr>
        <p:spPr>
          <a:xfrm>
            <a:off x="934078" y="4402044"/>
            <a:ext cx="5142244" cy="4165477"/>
          </a:xfrm>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0B88CA2-8D33-4F4B-A6FA-7C277545B3A5}" type="slidenum">
              <a:rPr lang="en-US" smtClean="0"/>
              <a:pPr/>
              <a:t>35</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lnSpc>
                <a:spcPct val="80000"/>
              </a:lnSpc>
            </a:pPr>
            <a:r>
              <a:rPr lang="en-US" sz="1000" dirty="0" smtClean="0"/>
              <a:t>One of the most important outcomes of the credit crisis is that credit unions will find it more difficult to generate sufficient earnings and capital contributions.</a:t>
            </a:r>
          </a:p>
          <a:p>
            <a:pPr eaLnBrk="1" hangingPunct="1">
              <a:lnSpc>
                <a:spcPct val="80000"/>
              </a:lnSpc>
            </a:pPr>
            <a:r>
              <a:rPr lang="en-US" sz="1000" dirty="0" smtClean="0"/>
              <a:t>The big question is inflation. If it rises, the credit markets will respond with higher interest rates, which could present a significant risk for credit unions holding large positions in</a:t>
            </a:r>
          </a:p>
          <a:p>
            <a:pPr eaLnBrk="1" hangingPunct="1">
              <a:lnSpc>
                <a:spcPct val="80000"/>
              </a:lnSpc>
            </a:pPr>
            <a:r>
              <a:rPr lang="en-US" sz="1000" dirty="0" smtClean="0"/>
              <a:t>long-term, fixed-rate mortgages.</a:t>
            </a:r>
          </a:p>
          <a:p>
            <a:pPr eaLnBrk="1" hangingPunct="1">
              <a:lnSpc>
                <a:spcPct val="80000"/>
              </a:lnSpc>
            </a:pPr>
            <a:endParaRPr lang="en-US" sz="1000" dirty="0" smtClean="0"/>
          </a:p>
          <a:p>
            <a:pPr eaLnBrk="1" hangingPunct="1">
              <a:lnSpc>
                <a:spcPct val="80000"/>
              </a:lnSpc>
            </a:pPr>
            <a:r>
              <a:rPr lang="en-US" sz="1000" dirty="0" smtClean="0"/>
              <a:t>A rising interest rate environment could then lead to falling credit union earnings as rising funding costs outpace sluggish increases in asset yields. This scenario</a:t>
            </a:r>
          </a:p>
          <a:p>
            <a:pPr eaLnBrk="1" hangingPunct="1">
              <a:lnSpc>
                <a:spcPct val="80000"/>
              </a:lnSpc>
            </a:pPr>
            <a:r>
              <a:rPr lang="en-US" sz="1000" dirty="0" smtClean="0"/>
              <a:t>happened a generation ago and was a contributing factor to the demise of hundreds of savings and loans. It’s unlikely we’ll see a significant increase in inflation</a:t>
            </a:r>
          </a:p>
          <a:p>
            <a:pPr eaLnBrk="1" hangingPunct="1">
              <a:lnSpc>
                <a:spcPct val="80000"/>
              </a:lnSpc>
            </a:pPr>
            <a:r>
              <a:rPr lang="en-US" sz="1000" dirty="0" smtClean="0"/>
              <a:t>in the next few years. But with interest rates at historic low levels today, there’s only one direction they can head tomorrow. So your credit union should be modeling</a:t>
            </a:r>
          </a:p>
          <a:p>
            <a:pPr eaLnBrk="1" hangingPunct="1">
              <a:lnSpc>
                <a:spcPct val="80000"/>
              </a:lnSpc>
            </a:pPr>
            <a:r>
              <a:rPr lang="en-US" sz="1000" dirty="0" smtClean="0"/>
              <a:t>the income-statement and balance-sheet effects of a three to four percentage-point increase in interest rates during the next two to four years. </a:t>
            </a:r>
          </a:p>
          <a:p>
            <a:pPr eaLnBrk="1" hangingPunct="1">
              <a:lnSpc>
                <a:spcPct val="80000"/>
              </a:lnSpc>
            </a:pPr>
            <a:endParaRPr lang="en-US" sz="1000" dirty="0" smtClean="0"/>
          </a:p>
          <a:p>
            <a:pPr eaLnBrk="1" hangingPunct="1">
              <a:lnSpc>
                <a:spcPct val="80000"/>
              </a:lnSpc>
            </a:pPr>
            <a:r>
              <a:rPr lang="en-US" sz="1000" dirty="0" smtClean="0"/>
              <a:t>In the meantime, the current steep yield curve and strong deposit growth will be a silver lining for credit union earnings. For credit unions with strong loan demand, the</a:t>
            </a:r>
          </a:p>
          <a:p>
            <a:pPr eaLnBrk="1" hangingPunct="1">
              <a:lnSpc>
                <a:spcPct val="80000"/>
              </a:lnSpc>
            </a:pPr>
            <a:r>
              <a:rPr lang="en-US" sz="1000" dirty="0" smtClean="0"/>
              <a:t>steep yield curve should increase net interest margins as they use low-rate, short-term deposits to fund longer-term, higher-rate loans. </a:t>
            </a:r>
          </a:p>
          <a:p>
            <a:pPr eaLnBrk="1" hangingPunct="1">
              <a:lnSpc>
                <a:spcPct val="80000"/>
              </a:lnSpc>
            </a:pPr>
            <a:endParaRPr lang="en-US" sz="1000" dirty="0" smtClean="0"/>
          </a:p>
          <a:p>
            <a:pPr eaLnBrk="1" hangingPunct="1">
              <a:lnSpc>
                <a:spcPct val="80000"/>
              </a:lnSpc>
            </a:pPr>
            <a:r>
              <a:rPr lang="en-US" sz="1000" dirty="0" smtClean="0"/>
              <a:t>Credit union earnings have passed their low point and will improve during the next two years. Lower loan-loss provisions, rising net interest margins, and</a:t>
            </a:r>
          </a:p>
          <a:p>
            <a:pPr eaLnBrk="1" hangingPunct="1">
              <a:lnSpc>
                <a:spcPct val="80000"/>
              </a:lnSpc>
            </a:pPr>
            <a:r>
              <a:rPr lang="en-US" sz="1000" dirty="0" smtClean="0"/>
              <a:t>cost-containment efforts will boost earnings from 2009’s historic low of 15 bp.</a:t>
            </a:r>
          </a:p>
          <a:p>
            <a:pPr eaLnBrk="1" hangingPunct="1">
              <a:lnSpc>
                <a:spcPct val="80000"/>
              </a:lnSpc>
            </a:pPr>
            <a:endParaRPr lang="en-US" sz="1000" dirty="0" smtClean="0"/>
          </a:p>
          <a:p>
            <a:pPr eaLnBrk="1" hangingPunct="1">
              <a:lnSpc>
                <a:spcPct val="80000"/>
              </a:lnSpc>
            </a:pPr>
            <a:r>
              <a:rPr lang="en-US" sz="1000" dirty="0" smtClean="0"/>
              <a:t>Credit union average return on assets are expected to recover to 40 bp in 2010 and 60 bp in 2011 (before corporate stabilization expenses). Credit unions should</a:t>
            </a:r>
          </a:p>
          <a:p>
            <a:pPr eaLnBrk="1" hangingPunct="1">
              <a:lnSpc>
                <a:spcPct val="80000"/>
              </a:lnSpc>
            </a:pPr>
            <a:r>
              <a:rPr lang="en-US" sz="1000" dirty="0" smtClean="0"/>
              <a:t>budget for NCUA assessments to consume 20 to 40 bp of assets for years to come.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MCUL_pp_art"/>
          <p:cNvPicPr>
            <a:picLocks noChangeAspect="1" noChangeArrowheads="1"/>
          </p:cNvPicPr>
          <p:nvPr/>
        </p:nvPicPr>
        <p:blipFill>
          <a:blip r:embed="rId2" cstate="print"/>
          <a:srcRect/>
          <a:stretch>
            <a:fillRect/>
          </a:stretch>
        </p:blipFill>
        <p:spPr bwMode="auto">
          <a:xfrm>
            <a:off x="0" y="0"/>
            <a:ext cx="10058400" cy="7772400"/>
          </a:xfrm>
          <a:prstGeom prst="rect">
            <a:avLst/>
          </a:prstGeom>
          <a:noFill/>
          <a:ln w="9525">
            <a:noFill/>
            <a:miter lim="800000"/>
            <a:headEnd/>
            <a:tailEnd/>
          </a:ln>
        </p:spPr>
      </p:pic>
      <p:sp>
        <p:nvSpPr>
          <p:cNvPr id="26627" name="Rectangle 3"/>
          <p:cNvSpPr>
            <a:spLocks noGrp="1" noChangeArrowheads="1"/>
          </p:cNvSpPr>
          <p:nvPr>
            <p:ph type="ctrTitle"/>
          </p:nvPr>
        </p:nvSpPr>
        <p:spPr>
          <a:xfrm>
            <a:off x="428625" y="2041525"/>
            <a:ext cx="7208838" cy="690563"/>
          </a:xfrm>
        </p:spPr>
        <p:txBody>
          <a:bodyPr/>
          <a:lstStyle>
            <a:lvl1pPr>
              <a:defRPr/>
            </a:lvl1pPr>
          </a:lstStyle>
          <a:p>
            <a:r>
              <a:rPr lang="en-US"/>
              <a:t>Click to edit Master title style</a:t>
            </a:r>
          </a:p>
        </p:txBody>
      </p:sp>
      <p:sp>
        <p:nvSpPr>
          <p:cNvPr id="26628" name="Rectangle 4"/>
          <p:cNvSpPr>
            <a:spLocks noGrp="1" noChangeArrowheads="1"/>
          </p:cNvSpPr>
          <p:nvPr>
            <p:ph type="subTitle" idx="1"/>
          </p:nvPr>
        </p:nvSpPr>
        <p:spPr>
          <a:xfrm>
            <a:off x="458788" y="2873375"/>
            <a:ext cx="5949950" cy="2849563"/>
          </a:xfrm>
        </p:spPr>
        <p:txBody>
          <a:bodyPr/>
          <a:lstStyle>
            <a:lvl1pPr marL="0" indent="0">
              <a:buFontTx/>
              <a:buNone/>
              <a:defRPr/>
            </a:lvl1pPr>
          </a:lstStyle>
          <a:p>
            <a:r>
              <a:rPr lang="en-US"/>
              <a:t>Click to edit Master subtitle style</a:t>
            </a:r>
          </a:p>
        </p:txBody>
      </p:sp>
      <p:sp>
        <p:nvSpPr>
          <p:cNvPr id="5" name="Rectangle 5"/>
          <p:cNvSpPr>
            <a:spLocks noGrp="1" noChangeArrowheads="1"/>
          </p:cNvSpPr>
          <p:nvPr>
            <p:ph type="sldNum" sz="quarter" idx="10"/>
          </p:nvPr>
        </p:nvSpPr>
        <p:spPr>
          <a:xfrm>
            <a:off x="7208838" y="7078663"/>
            <a:ext cx="2346325" cy="539750"/>
          </a:xfrm>
        </p:spPr>
        <p:txBody>
          <a:bodyPr/>
          <a:lstStyle>
            <a:lvl1pPr>
              <a:defRPr sz="1600"/>
            </a:lvl1pPr>
          </a:lstStyle>
          <a:p>
            <a:pPr>
              <a:defRPr/>
            </a:pPr>
            <a:fld id="{924CD90E-215C-401A-8E52-3781EE4BE3C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FFFE4EA-8EB9-469D-A822-20E1A6214F2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1406525"/>
            <a:ext cx="2265363" cy="465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650" y="1406525"/>
            <a:ext cx="6648450" cy="465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DCD1CE9-9D1D-47AC-9088-86ADCD888B6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259080"/>
            <a:ext cx="7124700" cy="138176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02920" y="1813560"/>
            <a:ext cx="9052560" cy="5129425"/>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419100" y="7081838"/>
            <a:ext cx="3184525" cy="517525"/>
          </a:xfrm>
          <a:prstGeom prst="rect">
            <a:avLst/>
          </a:prstGeom>
        </p:spPr>
        <p:txBody>
          <a:bodyPr lIns="101882" tIns="50941" rIns="101882" bIns="50941"/>
          <a:lstStyle>
            <a:lvl1pPr>
              <a:defRPr>
                <a:latin typeface="Arial" charset="0"/>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74DA03F-A414-420F-BF8F-1FD4024BF9F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C1F78C8-9751-4D08-871A-BB34565C0F8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38" y="2436813"/>
            <a:ext cx="4449762" cy="362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436813"/>
            <a:ext cx="4449763" cy="362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AE086B4-F51D-4394-92EF-961B2AFC40F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73CE368-CA48-4E63-9FA0-3FB30F1A48B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30BA939-A0F7-4344-A298-AC89C71C402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1D403D2-3315-451F-BA74-C7535D4A460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01928E8-9889-4EAA-AFE3-14A93E4E8F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3F15706-3156-4BF4-9586-11E2CF6529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33" descr="MCUL_pp_art_p2"/>
          <p:cNvPicPr>
            <a:picLocks noChangeAspect="1" noChangeArrowheads="1"/>
          </p:cNvPicPr>
          <p:nvPr/>
        </p:nvPicPr>
        <p:blipFill>
          <a:blip r:embed="rId14" cstate="print"/>
          <a:srcRect/>
          <a:stretch>
            <a:fillRect/>
          </a:stretch>
        </p:blipFill>
        <p:spPr bwMode="auto">
          <a:xfrm>
            <a:off x="0" y="0"/>
            <a:ext cx="10058400" cy="7772400"/>
          </a:xfrm>
          <a:prstGeom prst="rect">
            <a:avLst/>
          </a:prstGeom>
          <a:noFill/>
          <a:ln w="9525">
            <a:noFill/>
            <a:miter lim="800000"/>
            <a:headEnd/>
            <a:tailEnd/>
          </a:ln>
        </p:spPr>
      </p:pic>
      <p:sp>
        <p:nvSpPr>
          <p:cNvPr id="32771" name="Rectangle 2"/>
          <p:cNvSpPr>
            <a:spLocks noGrp="1" noChangeArrowheads="1"/>
          </p:cNvSpPr>
          <p:nvPr>
            <p:ph type="title"/>
          </p:nvPr>
        </p:nvSpPr>
        <p:spPr bwMode="auto">
          <a:xfrm>
            <a:off x="501650" y="1406525"/>
            <a:ext cx="6789738" cy="950913"/>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32772" name="Rectangle 3"/>
          <p:cNvSpPr>
            <a:spLocks noGrp="1" noChangeArrowheads="1"/>
          </p:cNvSpPr>
          <p:nvPr>
            <p:ph type="body" idx="1"/>
          </p:nvPr>
        </p:nvSpPr>
        <p:spPr bwMode="auto">
          <a:xfrm>
            <a:off x="515938" y="2436813"/>
            <a:ext cx="9051925" cy="362585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sldNum" sz="quarter" idx="4"/>
          </p:nvPr>
        </p:nvSpPr>
        <p:spPr bwMode="auto">
          <a:xfrm>
            <a:off x="8013700" y="7089775"/>
            <a:ext cx="1752600" cy="3270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200">
                <a:latin typeface="Arial" charset="0"/>
              </a:defRPr>
            </a:lvl1pPr>
          </a:lstStyle>
          <a:p>
            <a:pPr>
              <a:defRPr/>
            </a:pPr>
            <a:fld id="{C36236C6-C160-4165-8418-5AC959A47B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37"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8" r:id="rId12"/>
  </p:sldLayoutIdLst>
  <p:txStyles>
    <p:titleStyle>
      <a:lvl1pPr algn="l" defTabSz="1019175" rtl="0" eaLnBrk="0" fontAlgn="base" hangingPunct="0">
        <a:spcBef>
          <a:spcPct val="0"/>
        </a:spcBef>
        <a:spcAft>
          <a:spcPct val="0"/>
        </a:spcAft>
        <a:defRPr sz="3600" b="1">
          <a:solidFill>
            <a:schemeClr val="tx1"/>
          </a:solidFill>
          <a:latin typeface="+mj-lt"/>
          <a:ea typeface="+mj-ea"/>
          <a:cs typeface="+mj-cs"/>
        </a:defRPr>
      </a:lvl1pPr>
      <a:lvl2pPr algn="l" defTabSz="1019175" rtl="0" eaLnBrk="0" fontAlgn="base" hangingPunct="0">
        <a:spcBef>
          <a:spcPct val="0"/>
        </a:spcBef>
        <a:spcAft>
          <a:spcPct val="0"/>
        </a:spcAft>
        <a:defRPr sz="3600" b="1">
          <a:solidFill>
            <a:schemeClr val="tx1"/>
          </a:solidFill>
          <a:latin typeface="Arial" charset="0"/>
        </a:defRPr>
      </a:lvl2pPr>
      <a:lvl3pPr algn="l" defTabSz="1019175" rtl="0" eaLnBrk="0" fontAlgn="base" hangingPunct="0">
        <a:spcBef>
          <a:spcPct val="0"/>
        </a:spcBef>
        <a:spcAft>
          <a:spcPct val="0"/>
        </a:spcAft>
        <a:defRPr sz="3600" b="1">
          <a:solidFill>
            <a:schemeClr val="tx1"/>
          </a:solidFill>
          <a:latin typeface="Arial" charset="0"/>
        </a:defRPr>
      </a:lvl3pPr>
      <a:lvl4pPr algn="l" defTabSz="1019175" rtl="0" eaLnBrk="0" fontAlgn="base" hangingPunct="0">
        <a:spcBef>
          <a:spcPct val="0"/>
        </a:spcBef>
        <a:spcAft>
          <a:spcPct val="0"/>
        </a:spcAft>
        <a:defRPr sz="3600" b="1">
          <a:solidFill>
            <a:schemeClr val="tx1"/>
          </a:solidFill>
          <a:latin typeface="Arial" charset="0"/>
        </a:defRPr>
      </a:lvl4pPr>
      <a:lvl5pPr algn="l" defTabSz="1019175" rtl="0" eaLnBrk="0" fontAlgn="base" hangingPunct="0">
        <a:spcBef>
          <a:spcPct val="0"/>
        </a:spcBef>
        <a:spcAft>
          <a:spcPct val="0"/>
        </a:spcAft>
        <a:defRPr sz="3600" b="1">
          <a:solidFill>
            <a:schemeClr val="tx1"/>
          </a:solidFill>
          <a:latin typeface="Arial" charset="0"/>
        </a:defRPr>
      </a:lvl5pPr>
      <a:lvl6pPr marL="457200" algn="l" defTabSz="1019175" rtl="0" fontAlgn="base">
        <a:spcBef>
          <a:spcPct val="0"/>
        </a:spcBef>
        <a:spcAft>
          <a:spcPct val="0"/>
        </a:spcAft>
        <a:defRPr sz="3600" b="1">
          <a:solidFill>
            <a:schemeClr val="tx1"/>
          </a:solidFill>
          <a:latin typeface="Arial" charset="0"/>
        </a:defRPr>
      </a:lvl6pPr>
      <a:lvl7pPr marL="914400" algn="l" defTabSz="1019175" rtl="0" fontAlgn="base">
        <a:spcBef>
          <a:spcPct val="0"/>
        </a:spcBef>
        <a:spcAft>
          <a:spcPct val="0"/>
        </a:spcAft>
        <a:defRPr sz="3600" b="1">
          <a:solidFill>
            <a:schemeClr val="tx1"/>
          </a:solidFill>
          <a:latin typeface="Arial" charset="0"/>
        </a:defRPr>
      </a:lvl7pPr>
      <a:lvl8pPr marL="1371600" algn="l" defTabSz="1019175" rtl="0" fontAlgn="base">
        <a:spcBef>
          <a:spcPct val="0"/>
        </a:spcBef>
        <a:spcAft>
          <a:spcPct val="0"/>
        </a:spcAft>
        <a:defRPr sz="3600" b="1">
          <a:solidFill>
            <a:schemeClr val="tx1"/>
          </a:solidFill>
          <a:latin typeface="Arial" charset="0"/>
        </a:defRPr>
      </a:lvl8pPr>
      <a:lvl9pPr marL="1828800" algn="l" defTabSz="1019175" rtl="0" fontAlgn="base">
        <a:spcBef>
          <a:spcPct val="0"/>
        </a:spcBef>
        <a:spcAft>
          <a:spcPct val="0"/>
        </a:spcAft>
        <a:defRPr sz="3600" b="1">
          <a:solidFill>
            <a:schemeClr val="tx1"/>
          </a:solidFill>
          <a:latin typeface="Arial" charset="0"/>
        </a:defRPr>
      </a:lvl9pPr>
    </p:titleStyle>
    <p:bodyStyle>
      <a:lvl1pPr marL="382588" indent="-382588" algn="l" defTabSz="1019175" rtl="0" eaLnBrk="0" fontAlgn="base" hangingPunct="0">
        <a:spcBef>
          <a:spcPct val="20000"/>
        </a:spcBef>
        <a:spcAft>
          <a:spcPct val="0"/>
        </a:spcAft>
        <a:buChar char="•"/>
        <a:defRPr sz="31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2700">
          <a:solidFill>
            <a:schemeClr val="tx1"/>
          </a:solidFill>
          <a:latin typeface="+mn-lt"/>
        </a:defRPr>
      </a:lvl2pPr>
      <a:lvl3pPr marL="1273175" indent="-254000" algn="l" defTabSz="1019175" rtl="0" eaLnBrk="0" fontAlgn="base" hangingPunct="0">
        <a:spcBef>
          <a:spcPct val="20000"/>
        </a:spcBef>
        <a:spcAft>
          <a:spcPct val="0"/>
        </a:spcAft>
        <a:buChar char="•"/>
        <a:defRPr sz="22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file:///E:\Weekly%20Economic%20Insights%20%20Consumer%20Confidence%20Edges%20Up.fl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990600"/>
            <a:ext cx="6789738" cy="950913"/>
          </a:xfrm>
        </p:spPr>
        <p:txBody>
          <a:bodyPr/>
          <a:lstStyle/>
          <a:p>
            <a:r>
              <a:rPr lang="en-US" sz="5400" b="0" dirty="0" smtClean="0">
                <a:latin typeface="Tahoma" pitchFamily="34" charset="0"/>
                <a:cs typeface="Tahoma" pitchFamily="34" charset="0"/>
              </a:rPr>
              <a:t>Agenda </a:t>
            </a:r>
          </a:p>
        </p:txBody>
      </p:sp>
      <p:sp>
        <p:nvSpPr>
          <p:cNvPr id="43011" name="Content Placeholder 2"/>
          <p:cNvSpPr>
            <a:spLocks noGrp="1"/>
          </p:cNvSpPr>
          <p:nvPr>
            <p:ph idx="1"/>
          </p:nvPr>
        </p:nvSpPr>
        <p:spPr>
          <a:xfrm>
            <a:off x="762000" y="2819400"/>
            <a:ext cx="10058400" cy="3625850"/>
          </a:xfrm>
        </p:spPr>
        <p:txBody>
          <a:bodyPr/>
          <a:lstStyle/>
          <a:p>
            <a:pPr marL="514350" indent="-514350">
              <a:buFontTx/>
              <a:buAutoNum type="arabicPeriod"/>
            </a:pPr>
            <a:r>
              <a:rPr lang="en-US" dirty="0" smtClean="0">
                <a:latin typeface="Tahoma" pitchFamily="34" charset="0"/>
                <a:cs typeface="Tahoma" pitchFamily="34" charset="0"/>
              </a:rPr>
              <a:t>Welcome!</a:t>
            </a:r>
          </a:p>
          <a:p>
            <a:pPr marL="514350" indent="-514350">
              <a:buFontTx/>
              <a:buAutoNum type="arabicPeriod"/>
            </a:pPr>
            <a:r>
              <a:rPr lang="en-US" dirty="0" smtClean="0">
                <a:latin typeface="Tahoma" pitchFamily="34" charset="0"/>
                <a:cs typeface="Tahoma" pitchFamily="34" charset="0"/>
              </a:rPr>
              <a:t>Agenda</a:t>
            </a:r>
          </a:p>
          <a:p>
            <a:pPr marL="514350" indent="-514350">
              <a:buFontTx/>
              <a:buAutoNum type="arabicPeriod"/>
            </a:pPr>
            <a:r>
              <a:rPr lang="en-US" dirty="0" smtClean="0">
                <a:latin typeface="Tahoma" pitchFamily="34" charset="0"/>
                <a:cs typeface="Tahoma" pitchFamily="34" charset="0"/>
              </a:rPr>
              <a:t>NCUA Regulation 701.4 </a:t>
            </a:r>
          </a:p>
          <a:p>
            <a:pPr marL="514350" indent="-514350">
              <a:buFontTx/>
              <a:buAutoNum type="arabicPeriod"/>
            </a:pPr>
            <a:r>
              <a:rPr lang="en-US" dirty="0" smtClean="0">
                <a:latin typeface="Tahoma" pitchFamily="34" charset="0"/>
                <a:cs typeface="Tahoma" pitchFamily="34" charset="0"/>
              </a:rPr>
              <a:t>Accounting and Finance principles</a:t>
            </a:r>
          </a:p>
          <a:p>
            <a:pPr marL="514350" indent="-514350">
              <a:buFontTx/>
              <a:buAutoNum type="arabicPeriod"/>
            </a:pPr>
            <a:r>
              <a:rPr lang="en-US" dirty="0" smtClean="0">
                <a:latin typeface="Tahoma" pitchFamily="34" charset="0"/>
                <a:cs typeface="Tahoma" pitchFamily="34" charset="0"/>
              </a:rPr>
              <a:t>Balance Sheet</a:t>
            </a:r>
          </a:p>
          <a:p>
            <a:pPr marL="514350" indent="-514350">
              <a:buFontTx/>
              <a:buAutoNum type="arabicPeriod"/>
            </a:pPr>
            <a:r>
              <a:rPr lang="en-US" dirty="0" smtClean="0">
                <a:latin typeface="Tahoma" pitchFamily="34" charset="0"/>
                <a:cs typeface="Tahoma" pitchFamily="34" charset="0"/>
              </a:rPr>
              <a:t>Income Statement</a:t>
            </a:r>
          </a:p>
          <a:p>
            <a:pPr marL="514350" indent="-514350">
              <a:buFontTx/>
              <a:buAutoNum type="arabicPeriod"/>
            </a:pPr>
            <a:endParaRPr lang="en-US" dirty="0" smtClean="0">
              <a:latin typeface="Tahoma" pitchFamily="34" charset="0"/>
              <a:cs typeface="Tahoma" pitchFamily="34" charset="0"/>
            </a:endParaRPr>
          </a:p>
          <a:p>
            <a:pPr marL="514350" indent="-514350">
              <a:buFontTx/>
              <a:buNone/>
            </a:pPr>
            <a:endParaRPr lang="en-US" dirty="0" smtClean="0">
              <a:latin typeface="Tahoma" pitchFamily="34" charset="0"/>
              <a:cs typeface="Tahoma" pitchFamily="34" charset="0"/>
            </a:endParaRPr>
          </a:p>
        </p:txBody>
      </p:sp>
      <p:pic>
        <p:nvPicPr>
          <p:cNvPr id="6" name="Picture 6"/>
          <p:cNvPicPr>
            <a:picLocks noChangeAspect="1" noChangeArrowheads="1"/>
          </p:cNvPicPr>
          <p:nvPr/>
        </p:nvPicPr>
        <p:blipFill>
          <a:blip r:embed="rId2" cstate="print"/>
          <a:srcRect/>
          <a:stretch>
            <a:fillRect/>
          </a:stretch>
        </p:blipFill>
        <p:spPr bwMode="auto">
          <a:xfrm>
            <a:off x="6172200" y="609600"/>
            <a:ext cx="345440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Balance Sheet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4031873"/>
          </a:xfrm>
          <a:prstGeom prst="rect">
            <a:avLst/>
          </a:prstGeom>
        </p:spPr>
        <p:txBody>
          <a:bodyPr>
            <a:spAutoFit/>
          </a:bodyPr>
          <a:lstStyle/>
          <a:p>
            <a:pPr>
              <a:buFont typeface="Wingdings" pitchFamily="2" charset="2"/>
              <a:buChar char="Ø"/>
              <a:defRPr/>
            </a:pPr>
            <a:r>
              <a:rPr lang="en-US" sz="3200" dirty="0" smtClean="0"/>
              <a:t>Formula:  </a:t>
            </a:r>
          </a:p>
          <a:p>
            <a:pPr>
              <a:buFont typeface="Wingdings" pitchFamily="2" charset="2"/>
              <a:buChar char="Ø"/>
              <a:defRPr/>
            </a:pPr>
            <a:endParaRPr lang="en-US" sz="3200" dirty="0" smtClean="0"/>
          </a:p>
          <a:p>
            <a:pPr>
              <a:defRPr/>
            </a:pPr>
            <a:r>
              <a:rPr lang="en-US" sz="3200" dirty="0" smtClean="0"/>
              <a:t>	Assets= Liabilities plus Equity</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315200" y="6858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graphicFrame>
        <p:nvGraphicFramePr>
          <p:cNvPr id="13" name="Object 12"/>
          <p:cNvGraphicFramePr>
            <a:graphicFrameLocks noChangeAspect="1"/>
          </p:cNvGraphicFramePr>
          <p:nvPr/>
        </p:nvGraphicFramePr>
        <p:xfrm>
          <a:off x="470330" y="1143000"/>
          <a:ext cx="9187609" cy="4800600"/>
        </p:xfrm>
        <a:graphic>
          <a:graphicData uri="http://schemas.openxmlformats.org/presentationml/2006/ole">
            <p:oleObj spid="_x0000_s93190" name="Worksheet" r:id="rId3" imgW="5924499" imgH="3095676" progId="Excel.Shee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Assets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743200"/>
            <a:ext cx="9220200" cy="6001643"/>
          </a:xfrm>
          <a:prstGeom prst="rect">
            <a:avLst/>
          </a:prstGeom>
        </p:spPr>
        <p:txBody>
          <a:bodyPr>
            <a:spAutoFit/>
          </a:bodyPr>
          <a:lstStyle/>
          <a:p>
            <a:pPr>
              <a:buFont typeface="Wingdings" pitchFamily="2" charset="2"/>
              <a:buChar char="Ø"/>
              <a:defRPr/>
            </a:pPr>
            <a:r>
              <a:rPr lang="en-US" sz="3200" dirty="0" smtClean="0"/>
              <a:t>Assets are things of value a credit union owns. </a:t>
            </a:r>
          </a:p>
          <a:p>
            <a:pPr>
              <a:buFont typeface="Wingdings" pitchFamily="2" charset="2"/>
              <a:buChar char="Ø"/>
              <a:defRPr/>
            </a:pPr>
            <a:endParaRPr lang="en-US" sz="3200" dirty="0" smtClean="0"/>
          </a:p>
          <a:p>
            <a:pPr>
              <a:buFont typeface="Wingdings" pitchFamily="2" charset="2"/>
              <a:buChar char="Ø"/>
              <a:defRPr/>
            </a:pPr>
            <a:r>
              <a:rPr lang="en-US" sz="3200" dirty="0" smtClean="0"/>
              <a:t>Loans to Members</a:t>
            </a:r>
          </a:p>
          <a:p>
            <a:pPr>
              <a:buFont typeface="Wingdings" pitchFamily="2" charset="2"/>
              <a:buChar char="Ø"/>
              <a:defRPr/>
            </a:pPr>
            <a:r>
              <a:rPr lang="en-US" sz="3200" dirty="0" smtClean="0"/>
              <a:t>Cash</a:t>
            </a:r>
          </a:p>
          <a:p>
            <a:pPr>
              <a:buFont typeface="Wingdings" pitchFamily="2" charset="2"/>
              <a:buChar char="Ø"/>
              <a:defRPr/>
            </a:pPr>
            <a:r>
              <a:rPr lang="en-US" sz="3200" dirty="0" smtClean="0"/>
              <a:t>Investments</a:t>
            </a:r>
          </a:p>
          <a:p>
            <a:pPr>
              <a:buFont typeface="Wingdings" pitchFamily="2" charset="2"/>
              <a:buChar char="Ø"/>
              <a:defRPr/>
            </a:pPr>
            <a:r>
              <a:rPr lang="en-US" sz="3200" dirty="0" smtClean="0"/>
              <a:t>Buildings</a:t>
            </a:r>
          </a:p>
          <a:p>
            <a:pPr>
              <a:buFont typeface="Wingdings" pitchFamily="2" charset="2"/>
              <a:buChar char="Ø"/>
              <a:defRPr/>
            </a:pPr>
            <a:r>
              <a:rPr lang="en-US" sz="3200" dirty="0" smtClean="0"/>
              <a:t>Equipment and Furniture</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4" descr="C:\Program Files\Microsoft Office\MEDIA\CAGCAT10\j0283209.gif"/>
          <p:cNvPicPr>
            <a:picLocks noChangeAspect="1" noChangeArrowheads="1" noCrop="1"/>
          </p:cNvPicPr>
          <p:nvPr/>
        </p:nvPicPr>
        <p:blipFill>
          <a:blip r:embed="rId2" cstate="print"/>
          <a:srcRect/>
          <a:stretch>
            <a:fillRect/>
          </a:stretch>
        </p:blipFill>
        <p:spPr bwMode="auto">
          <a:xfrm>
            <a:off x="7924800" y="381000"/>
            <a:ext cx="1828800" cy="1789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mp.svg"/>
          <p:cNvPicPr>
            <a:picLocks/>
          </p:cNvPicPr>
          <p:nvPr/>
        </p:nvPicPr>
        <p:blipFill>
          <a:blip r:embed="rId2" cstate="print"/>
          <a:stretch>
            <a:fillRect/>
          </a:stretch>
        </p:blipFill>
        <p:spPr>
          <a:xfrm>
            <a:off x="0" y="0"/>
            <a:ext cx="10058400" cy="7772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4800" b="0" dirty="0" smtClean="0">
                <a:latin typeface="Tahoma" pitchFamily="34" charset="0"/>
                <a:cs typeface="Tahoma" pitchFamily="34" charset="0"/>
              </a:rPr>
              <a:t>Allowance for Loan Loss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533400" y="2209800"/>
            <a:ext cx="9220200" cy="6986528"/>
          </a:xfrm>
          <a:prstGeom prst="rect">
            <a:avLst/>
          </a:prstGeom>
        </p:spPr>
        <p:txBody>
          <a:bodyPr>
            <a:spAutoFit/>
          </a:bodyPr>
          <a:lstStyle/>
          <a:p>
            <a:pPr>
              <a:buFont typeface="Wingdings" pitchFamily="2" charset="2"/>
              <a:buChar char="Ø"/>
              <a:defRPr/>
            </a:pPr>
            <a:r>
              <a:rPr lang="en-US" sz="3200" dirty="0" smtClean="0"/>
              <a:t>Is a Contra-Asset, or has a negative balance and allows us to re-value our loan portfolio to it’s proper value.</a:t>
            </a:r>
          </a:p>
          <a:p>
            <a:pPr>
              <a:buFont typeface="Wingdings" pitchFamily="2" charset="2"/>
              <a:buChar char="Ø"/>
              <a:defRPr/>
            </a:pPr>
            <a:r>
              <a:rPr lang="en-US" sz="3200" dirty="0" smtClean="0"/>
              <a:t>We calculate what the balance should be by looking at our historical losses over the past couple of years.</a:t>
            </a:r>
          </a:p>
          <a:p>
            <a:pPr>
              <a:buFont typeface="Wingdings" pitchFamily="2" charset="2"/>
              <a:buChar char="Ø"/>
              <a:defRPr/>
            </a:pPr>
            <a:r>
              <a:rPr lang="en-US" sz="3200" dirty="0" smtClean="0"/>
              <a:t>Historical loan losses are broken down by each different loan type.</a:t>
            </a:r>
          </a:p>
          <a:p>
            <a:pPr>
              <a:buFont typeface="Wingdings" pitchFamily="2" charset="2"/>
              <a:buChar char="Ø"/>
              <a:defRPr/>
            </a:pPr>
            <a:r>
              <a:rPr lang="en-US" sz="3200" dirty="0" smtClean="0"/>
              <a:t>02-CU-09 NCUA letter</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4" descr="C:\Program Files\Microsoft Office\MEDIA\CAGCAT10\j0283209.gif"/>
          <p:cNvPicPr>
            <a:picLocks noChangeAspect="1" noChangeArrowheads="1" noCrop="1"/>
          </p:cNvPicPr>
          <p:nvPr/>
        </p:nvPicPr>
        <p:blipFill>
          <a:blip r:embed="rId2" cstate="print"/>
          <a:srcRect/>
          <a:stretch>
            <a:fillRect/>
          </a:stretch>
        </p:blipFill>
        <p:spPr bwMode="auto">
          <a:xfrm>
            <a:off x="7924800" y="381000"/>
            <a:ext cx="1828800" cy="1789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4800" b="0" dirty="0" smtClean="0">
                <a:latin typeface="Tahoma" pitchFamily="34" charset="0"/>
                <a:cs typeface="Tahoma" pitchFamily="34" charset="0"/>
              </a:rPr>
              <a:t>Investments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533400" y="2209800"/>
            <a:ext cx="9220200" cy="6740307"/>
          </a:xfrm>
          <a:prstGeom prst="rect">
            <a:avLst/>
          </a:prstGeom>
        </p:spPr>
        <p:txBody>
          <a:bodyPr>
            <a:spAutoFit/>
          </a:bodyPr>
          <a:lstStyle/>
          <a:p>
            <a:pPr>
              <a:buFont typeface="Wingdings" pitchFamily="2" charset="2"/>
              <a:buChar char="Ø"/>
              <a:defRPr/>
            </a:pPr>
            <a:r>
              <a:rPr lang="en-US" sz="3200" dirty="0" smtClean="0"/>
              <a:t>Must be adjusted to market value.</a:t>
            </a:r>
          </a:p>
          <a:p>
            <a:pPr>
              <a:buFont typeface="Wingdings" pitchFamily="2" charset="2"/>
              <a:buChar char="Ø"/>
              <a:defRPr/>
            </a:pPr>
            <a:endParaRPr lang="en-US" sz="2000" dirty="0" smtClean="0"/>
          </a:p>
          <a:p>
            <a:pPr marL="290513" indent="-290513">
              <a:buFont typeface="Wingdings" pitchFamily="2" charset="2"/>
              <a:buChar char="Ø"/>
              <a:defRPr/>
            </a:pPr>
            <a:r>
              <a:rPr lang="en-US" sz="3200" dirty="0" smtClean="0"/>
              <a:t>Most can be sold at a premium (gain) or discount (loss).</a:t>
            </a:r>
          </a:p>
          <a:p>
            <a:pPr marL="290513" indent="-290513">
              <a:buFont typeface="Wingdings" pitchFamily="2" charset="2"/>
              <a:buChar char="Ø"/>
              <a:defRPr/>
            </a:pPr>
            <a:endParaRPr lang="en-US" sz="2000" dirty="0" smtClean="0"/>
          </a:p>
          <a:p>
            <a:pPr>
              <a:buFont typeface="Wingdings" pitchFamily="2" charset="2"/>
              <a:buChar char="Ø"/>
              <a:defRPr/>
            </a:pPr>
            <a:r>
              <a:rPr lang="en-US" sz="3200" dirty="0" smtClean="0"/>
              <a:t>AFS- Available for sale</a:t>
            </a:r>
          </a:p>
          <a:p>
            <a:pPr>
              <a:buFont typeface="Wingdings" pitchFamily="2" charset="2"/>
              <a:buChar char="Ø"/>
              <a:defRPr/>
            </a:pPr>
            <a:endParaRPr lang="en-US" sz="2000" dirty="0" smtClean="0"/>
          </a:p>
          <a:p>
            <a:pPr>
              <a:buFont typeface="Wingdings" pitchFamily="2" charset="2"/>
              <a:buChar char="Ø"/>
              <a:defRPr/>
            </a:pPr>
            <a:r>
              <a:rPr lang="en-US" sz="3200" dirty="0" smtClean="0"/>
              <a:t>HTM- Held to maturity</a:t>
            </a:r>
          </a:p>
          <a:p>
            <a:pPr>
              <a:buFont typeface="Wingdings" pitchFamily="2" charset="2"/>
              <a:buChar char="Ø"/>
              <a:defRPr/>
            </a:pPr>
            <a:endParaRPr lang="en-US" sz="2000" dirty="0" smtClean="0"/>
          </a:p>
          <a:p>
            <a:pPr>
              <a:buFont typeface="Wingdings" pitchFamily="2" charset="2"/>
              <a:buChar char="Ø"/>
              <a:defRPr/>
            </a:pPr>
            <a:r>
              <a:rPr lang="en-US" sz="3200" dirty="0" smtClean="0"/>
              <a:t>OTTI- Other than temporary value decline</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4" descr="C:\Program Files\Microsoft Office\MEDIA\CAGCAT10\j0283209.gif"/>
          <p:cNvPicPr>
            <a:picLocks noChangeAspect="1" noChangeArrowheads="1" noCrop="1"/>
          </p:cNvPicPr>
          <p:nvPr/>
        </p:nvPicPr>
        <p:blipFill>
          <a:blip r:embed="rId2" cstate="print"/>
          <a:srcRect/>
          <a:stretch>
            <a:fillRect/>
          </a:stretch>
        </p:blipFill>
        <p:spPr bwMode="auto">
          <a:xfrm>
            <a:off x="7924800" y="381000"/>
            <a:ext cx="1828800" cy="1789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Liabilities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494085"/>
          </a:xfrm>
          <a:prstGeom prst="rect">
            <a:avLst/>
          </a:prstGeom>
        </p:spPr>
        <p:txBody>
          <a:bodyPr>
            <a:spAutoFit/>
          </a:bodyPr>
          <a:lstStyle/>
          <a:p>
            <a:pPr>
              <a:buFont typeface="Wingdings" pitchFamily="2" charset="2"/>
              <a:buChar char="Ø"/>
              <a:defRPr/>
            </a:pPr>
            <a:r>
              <a:rPr lang="en-US" sz="3200" dirty="0" smtClean="0"/>
              <a:t>Debts or Contract amounts owed to others.</a:t>
            </a:r>
          </a:p>
          <a:p>
            <a:pPr>
              <a:buFont typeface="Wingdings" pitchFamily="2" charset="2"/>
              <a:buChar char="Ø"/>
              <a:defRPr/>
            </a:pPr>
            <a:endParaRPr lang="en-US" sz="3200" dirty="0" smtClean="0"/>
          </a:p>
          <a:p>
            <a:pPr>
              <a:buFont typeface="Wingdings" pitchFamily="2" charset="2"/>
              <a:buChar char="Ø"/>
              <a:defRPr/>
            </a:pPr>
            <a:r>
              <a:rPr lang="en-US" sz="3200" dirty="0" smtClean="0"/>
              <a:t>Typically liabilities are:</a:t>
            </a:r>
          </a:p>
          <a:p>
            <a:pPr>
              <a:buFont typeface="Wingdings" pitchFamily="2" charset="2"/>
              <a:buChar char="Ø"/>
              <a:defRPr/>
            </a:pPr>
            <a:endParaRPr lang="en-US" sz="3200" dirty="0" smtClean="0"/>
          </a:p>
          <a:p>
            <a:pPr>
              <a:buFont typeface="Wingdings" pitchFamily="2" charset="2"/>
              <a:buChar char="Ø"/>
              <a:defRPr/>
            </a:pPr>
            <a:r>
              <a:rPr lang="en-US" sz="3200" dirty="0" smtClean="0"/>
              <a:t>Member Deposits- they loaned CU their money</a:t>
            </a:r>
          </a:p>
          <a:p>
            <a:pPr>
              <a:buFont typeface="Wingdings" pitchFamily="2" charset="2"/>
              <a:buChar char="Ø"/>
              <a:defRPr/>
            </a:pPr>
            <a:r>
              <a:rPr lang="en-US" sz="3200" dirty="0" smtClean="0"/>
              <a:t>Accounts Payable</a:t>
            </a:r>
          </a:p>
          <a:p>
            <a:pPr>
              <a:buFont typeface="Wingdings" pitchFamily="2" charset="2"/>
              <a:buChar char="Ø"/>
              <a:defRPr/>
            </a:pPr>
            <a:r>
              <a:rPr lang="en-US" sz="3200" dirty="0" smtClean="0"/>
              <a:t>Interest Payable to Members for Deposits</a:t>
            </a:r>
          </a:p>
          <a:p>
            <a:pPr>
              <a:buFont typeface="Wingdings" pitchFamily="2" charset="2"/>
              <a:buChar char="Ø"/>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3" descr="homebuilder.jpg"/>
          <p:cNvPicPr>
            <a:picLocks noChangeAspect="1"/>
          </p:cNvPicPr>
          <p:nvPr/>
        </p:nvPicPr>
        <p:blipFill>
          <a:blip r:embed="rId2" cstate="print"/>
          <a:srcRect/>
          <a:stretch>
            <a:fillRect/>
          </a:stretch>
        </p:blipFill>
        <p:spPr bwMode="auto">
          <a:xfrm>
            <a:off x="6324572" y="685800"/>
            <a:ext cx="3103592"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mp.svg"/>
          <p:cNvPicPr>
            <a:picLocks/>
          </p:cNvPicPr>
          <p:nvPr/>
        </p:nvPicPr>
        <p:blipFill>
          <a:blip r:embed="rId2" cstate="print"/>
          <a:stretch>
            <a:fillRect/>
          </a:stretch>
        </p:blipFill>
        <p:spPr>
          <a:xfrm>
            <a:off x="0" y="0"/>
            <a:ext cx="10058400" cy="7772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Member (Owners) Equity</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514600"/>
            <a:ext cx="9220200" cy="6494085"/>
          </a:xfrm>
          <a:prstGeom prst="rect">
            <a:avLst/>
          </a:prstGeom>
        </p:spPr>
        <p:txBody>
          <a:bodyPr>
            <a:spAutoFit/>
          </a:bodyPr>
          <a:lstStyle/>
          <a:p>
            <a:pPr>
              <a:buFont typeface="Wingdings" pitchFamily="2" charset="2"/>
              <a:buChar char="Ø"/>
              <a:defRPr/>
            </a:pPr>
            <a:r>
              <a:rPr lang="en-US" sz="3200" dirty="0" smtClean="0"/>
              <a:t>Equity or Capital Reserves allow the credit union to absorb setbacks and losses without doing damage to its own long term viability.</a:t>
            </a:r>
          </a:p>
          <a:p>
            <a:pPr>
              <a:defRPr/>
            </a:pPr>
            <a:endParaRPr lang="en-US" sz="3200" dirty="0" smtClean="0"/>
          </a:p>
          <a:p>
            <a:pPr>
              <a:buFont typeface="Wingdings" pitchFamily="2" charset="2"/>
              <a:buChar char="Ø"/>
              <a:defRPr/>
            </a:pPr>
            <a:r>
              <a:rPr lang="en-US" sz="3200" dirty="0" smtClean="0"/>
              <a:t>Regular Reserve- can’t withdraw from </a:t>
            </a:r>
          </a:p>
          <a:p>
            <a:pPr>
              <a:buFont typeface="Wingdings" pitchFamily="2" charset="2"/>
              <a:buChar char="Ø"/>
              <a:defRPr/>
            </a:pPr>
            <a:r>
              <a:rPr lang="en-US" sz="3200" dirty="0" smtClean="0"/>
              <a:t>Other Reserve Accounts</a:t>
            </a:r>
          </a:p>
          <a:p>
            <a:pPr>
              <a:buFont typeface="Wingdings" pitchFamily="2" charset="2"/>
              <a:buChar char="Ø"/>
              <a:defRPr/>
            </a:pPr>
            <a:r>
              <a:rPr lang="en-US" sz="3200" dirty="0" smtClean="0"/>
              <a:t>Undivided Earnings</a:t>
            </a:r>
          </a:p>
          <a:p>
            <a:pPr>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620000" y="53340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Income Statement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3539430"/>
          </a:xfrm>
          <a:prstGeom prst="rect">
            <a:avLst/>
          </a:prstGeom>
        </p:spPr>
        <p:txBody>
          <a:bodyPr>
            <a:spAutoFit/>
          </a:bodyPr>
          <a:lstStyle/>
          <a:p>
            <a:pPr>
              <a:buFont typeface="Wingdings" pitchFamily="2" charset="2"/>
              <a:buChar char="Ø"/>
              <a:defRPr/>
            </a:pPr>
            <a:r>
              <a:rPr lang="en-US" sz="3200" dirty="0" smtClean="0"/>
              <a:t>The Income Statement or Profit and Loss Statement, as it is sometimes called, contains the credit unions income and expenses over a specific time period.</a:t>
            </a:r>
          </a:p>
          <a:p>
            <a:pPr>
              <a:buFont typeface="Wingdings" pitchFamily="2" charset="2"/>
              <a:buChar char="Ø"/>
              <a:defRPr/>
            </a:pPr>
            <a:endParaRPr lang="en-US" sz="3200" dirty="0" smtClean="0"/>
          </a:p>
          <a:p>
            <a:pPr>
              <a:buFont typeface="Wingdings" pitchFamily="2" charset="2"/>
              <a:buChar char="Ø"/>
              <a:defRPr/>
            </a:pPr>
            <a:r>
              <a:rPr lang="en-US" sz="3200" dirty="0" smtClean="0"/>
              <a:t>It is prepared on a monthly basis and shows if the credit union is earning a net profit or income.</a:t>
            </a:r>
          </a:p>
        </p:txBody>
      </p:sp>
      <p:pic>
        <p:nvPicPr>
          <p:cNvPr id="6" name="Picture 5"/>
          <p:cNvPicPr>
            <a:picLocks noChangeAspect="1" noChangeArrowheads="1"/>
          </p:cNvPicPr>
          <p:nvPr/>
        </p:nvPicPr>
        <p:blipFill>
          <a:blip r:embed="rId2" cstate="print"/>
          <a:srcRect/>
          <a:stretch>
            <a:fillRect/>
          </a:stretch>
        </p:blipFill>
        <p:spPr bwMode="auto">
          <a:xfrm>
            <a:off x="7239000" y="6096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600" y="990600"/>
            <a:ext cx="6789738" cy="950913"/>
          </a:xfrm>
        </p:spPr>
        <p:txBody>
          <a:bodyPr/>
          <a:lstStyle/>
          <a:p>
            <a:r>
              <a:rPr lang="en-US" sz="5400" b="0" dirty="0" smtClean="0">
                <a:latin typeface="Tahoma" pitchFamily="34" charset="0"/>
                <a:cs typeface="Tahoma" pitchFamily="34" charset="0"/>
              </a:rPr>
              <a:t>Agenda- </a:t>
            </a:r>
            <a:r>
              <a:rPr lang="en-US" sz="4000" b="0" dirty="0" smtClean="0">
                <a:latin typeface="Tahoma" pitchFamily="34" charset="0"/>
                <a:cs typeface="Tahoma" pitchFamily="34" charset="0"/>
              </a:rPr>
              <a:t>continued</a:t>
            </a:r>
            <a:r>
              <a:rPr lang="en-US" sz="5400" b="0" dirty="0" smtClean="0">
                <a:latin typeface="Tahoma" pitchFamily="34" charset="0"/>
                <a:cs typeface="Tahoma" pitchFamily="34" charset="0"/>
              </a:rPr>
              <a:t> </a:t>
            </a:r>
          </a:p>
        </p:txBody>
      </p:sp>
      <p:sp>
        <p:nvSpPr>
          <p:cNvPr id="44035" name="Content Placeholder 2"/>
          <p:cNvSpPr>
            <a:spLocks noGrp="1"/>
          </p:cNvSpPr>
          <p:nvPr>
            <p:ph idx="1"/>
          </p:nvPr>
        </p:nvSpPr>
        <p:spPr>
          <a:xfrm>
            <a:off x="533400" y="3048000"/>
            <a:ext cx="10058400" cy="4191000"/>
          </a:xfrm>
        </p:spPr>
        <p:txBody>
          <a:bodyPr/>
          <a:lstStyle/>
          <a:p>
            <a:pPr marL="514350" indent="-514350">
              <a:buNone/>
            </a:pPr>
            <a:r>
              <a:rPr lang="en-US" dirty="0" smtClean="0">
                <a:latin typeface="Tahoma" pitchFamily="34" charset="0"/>
                <a:cs typeface="Tahoma" pitchFamily="34" charset="0"/>
              </a:rPr>
              <a:t>7. Key Ratios- What to watch</a:t>
            </a:r>
          </a:p>
          <a:p>
            <a:pPr marL="514350" indent="-514350">
              <a:buFontTx/>
              <a:buAutoNum type="arabicPeriod" startAt="8"/>
            </a:pPr>
            <a:r>
              <a:rPr lang="en-US" dirty="0" smtClean="0">
                <a:latin typeface="Tahoma" pitchFamily="34" charset="0"/>
                <a:cs typeface="Tahoma" pitchFamily="34" charset="0"/>
              </a:rPr>
              <a:t>Spread Analysis- How does a credit union work?</a:t>
            </a:r>
          </a:p>
          <a:p>
            <a:pPr marL="514350" indent="-514350">
              <a:buFontTx/>
              <a:buAutoNum type="arabicPeriod" startAt="8"/>
            </a:pPr>
            <a:r>
              <a:rPr lang="en-US" dirty="0" smtClean="0">
                <a:latin typeface="Tahoma" pitchFamily="34" charset="0"/>
                <a:cs typeface="Tahoma" pitchFamily="34" charset="0"/>
              </a:rPr>
              <a:t>Understanding and Managing Risk</a:t>
            </a:r>
          </a:p>
          <a:p>
            <a:pPr marL="514350" indent="-514350">
              <a:buFontTx/>
              <a:buNone/>
            </a:pPr>
            <a:r>
              <a:rPr lang="en-US" dirty="0" smtClean="0">
                <a:latin typeface="Tahoma" pitchFamily="34" charset="0"/>
                <a:cs typeface="Tahoma" pitchFamily="34" charset="0"/>
              </a:rPr>
              <a:t>10. Conclusion</a:t>
            </a:r>
          </a:p>
          <a:p>
            <a:pPr marL="514350" indent="-514350">
              <a:buFontTx/>
              <a:buNone/>
            </a:pPr>
            <a:endParaRPr lang="en-US" dirty="0" smtClean="0"/>
          </a:p>
          <a:p>
            <a:pPr marL="514350" indent="-514350">
              <a:buFontTx/>
              <a:buAutoNum type="alphaLcPeriod"/>
            </a:pPr>
            <a:endParaRPr lang="en-US" dirty="0" smtClean="0"/>
          </a:p>
          <a:p>
            <a:pPr marL="514350" indent="-514350">
              <a:buFontTx/>
              <a:buAutoNum type="arabicPeriod" startAt="6"/>
            </a:pPr>
            <a:endParaRPr lang="en-US" dirty="0" smtClean="0"/>
          </a:p>
        </p:txBody>
      </p:sp>
      <p:pic>
        <p:nvPicPr>
          <p:cNvPr id="5" name="Picture 6"/>
          <p:cNvPicPr>
            <a:picLocks noChangeAspect="1" noChangeArrowheads="1"/>
          </p:cNvPicPr>
          <p:nvPr/>
        </p:nvPicPr>
        <p:blipFill>
          <a:blip r:embed="rId2" cstate="print"/>
          <a:srcRect/>
          <a:stretch>
            <a:fillRect/>
          </a:stretch>
        </p:blipFill>
        <p:spPr bwMode="auto">
          <a:xfrm>
            <a:off x="6172200" y="609600"/>
            <a:ext cx="345440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Income Statement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5509200"/>
          </a:xfrm>
          <a:prstGeom prst="rect">
            <a:avLst/>
          </a:prstGeom>
        </p:spPr>
        <p:txBody>
          <a:bodyPr>
            <a:spAutoFit/>
          </a:bodyPr>
          <a:lstStyle/>
          <a:p>
            <a:pPr>
              <a:buFont typeface="Wingdings" pitchFamily="2" charset="2"/>
              <a:buChar char="Ø"/>
              <a:defRPr/>
            </a:pPr>
            <a:r>
              <a:rPr lang="en-US" sz="3200" dirty="0" smtClean="0"/>
              <a:t>Formula:</a:t>
            </a:r>
          </a:p>
          <a:p>
            <a:pPr>
              <a:buFont typeface="Wingdings" pitchFamily="2" charset="2"/>
              <a:buChar char="Ø"/>
              <a:defRPr/>
            </a:pPr>
            <a:endParaRPr lang="en-US" sz="3200" dirty="0" smtClean="0"/>
          </a:p>
          <a:p>
            <a:pPr>
              <a:buFont typeface="Wingdings" pitchFamily="2" charset="2"/>
              <a:buChar char="Ø"/>
              <a:defRPr/>
            </a:pPr>
            <a:r>
              <a:rPr lang="en-US" sz="3200" dirty="0" smtClean="0"/>
              <a:t>Income less Expenses= Net Income or Net Loss</a:t>
            </a:r>
          </a:p>
          <a:p>
            <a:pPr>
              <a:defRPr/>
            </a:pPr>
            <a:endParaRPr lang="en-US" sz="3200" dirty="0" smtClean="0"/>
          </a:p>
          <a:p>
            <a:pPr>
              <a:buFont typeface="Wingdings" pitchFamily="2" charset="2"/>
              <a:buChar char="Ø"/>
              <a:defRPr/>
            </a:pPr>
            <a:endParaRPr lang="en-US" sz="3200" dirty="0" smtClean="0"/>
          </a:p>
          <a:p>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239000" y="6096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graphicFrame>
        <p:nvGraphicFramePr>
          <p:cNvPr id="9" name="Object 8"/>
          <p:cNvGraphicFramePr>
            <a:graphicFrameLocks noChangeAspect="1"/>
          </p:cNvGraphicFramePr>
          <p:nvPr/>
        </p:nvGraphicFramePr>
        <p:xfrm>
          <a:off x="1371600" y="1066800"/>
          <a:ext cx="6934200" cy="5155817"/>
        </p:xfrm>
        <a:graphic>
          <a:graphicData uri="http://schemas.openxmlformats.org/presentationml/2006/ole">
            <p:oleObj spid="_x0000_s139268" name="Worksheet" r:id="rId3" imgW="4419600" imgH="3285972" progId="Excel.Sheet.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Income Sources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209800"/>
            <a:ext cx="9220200" cy="7478970"/>
          </a:xfrm>
          <a:prstGeom prst="rect">
            <a:avLst/>
          </a:prstGeom>
        </p:spPr>
        <p:txBody>
          <a:bodyPr>
            <a:spAutoFit/>
          </a:bodyPr>
          <a:lstStyle/>
          <a:p>
            <a:pPr>
              <a:defRPr/>
            </a:pPr>
            <a:r>
              <a:rPr lang="en-US" sz="3200" u="sng" dirty="0" smtClean="0"/>
              <a:t>1. Interest Income</a:t>
            </a:r>
          </a:p>
          <a:p>
            <a:pPr>
              <a:buFont typeface="Wingdings" pitchFamily="2" charset="2"/>
              <a:buChar char="Ø"/>
              <a:defRPr/>
            </a:pPr>
            <a:r>
              <a:rPr lang="en-US" sz="3200" dirty="0" smtClean="0"/>
              <a:t>Loan Income</a:t>
            </a:r>
          </a:p>
          <a:p>
            <a:pPr>
              <a:buFont typeface="Wingdings" pitchFamily="2" charset="2"/>
              <a:buChar char="Ø"/>
              <a:defRPr/>
            </a:pPr>
            <a:r>
              <a:rPr lang="en-US" sz="3200" dirty="0" smtClean="0"/>
              <a:t>Investment Income</a:t>
            </a:r>
          </a:p>
          <a:p>
            <a:pPr>
              <a:defRPr/>
            </a:pPr>
            <a:endParaRPr lang="en-US" sz="3200" dirty="0" smtClean="0"/>
          </a:p>
          <a:p>
            <a:pPr>
              <a:defRPr/>
            </a:pPr>
            <a:r>
              <a:rPr lang="en-US" sz="3200" u="sng" dirty="0" smtClean="0"/>
              <a:t>2. Non- Interest Income</a:t>
            </a:r>
          </a:p>
          <a:p>
            <a:pPr>
              <a:buFont typeface="Wingdings" pitchFamily="2" charset="2"/>
              <a:buChar char="Ø"/>
              <a:defRPr/>
            </a:pPr>
            <a:r>
              <a:rPr lang="en-US" sz="3200" dirty="0" smtClean="0"/>
              <a:t>Fee Income</a:t>
            </a:r>
          </a:p>
          <a:p>
            <a:pPr>
              <a:buFont typeface="Wingdings" pitchFamily="2" charset="2"/>
              <a:buChar char="Ø"/>
              <a:defRPr/>
            </a:pPr>
            <a:r>
              <a:rPr lang="en-US" sz="3200" dirty="0" smtClean="0"/>
              <a:t>CUSO Income</a:t>
            </a:r>
          </a:p>
          <a:p>
            <a:pPr>
              <a:buFont typeface="Wingdings" pitchFamily="2" charset="2"/>
              <a:buChar char="Ø"/>
              <a:defRPr/>
            </a:pPr>
            <a:r>
              <a:rPr lang="en-US" sz="3200" dirty="0" smtClean="0"/>
              <a:t>Non Operating Income </a:t>
            </a:r>
          </a:p>
          <a:p>
            <a:pPr>
              <a:buFont typeface="Wingdings" pitchFamily="2" charset="2"/>
              <a:buChar char="Ø"/>
              <a:defRPr/>
            </a:pPr>
            <a:r>
              <a:rPr lang="en-US" sz="3200" dirty="0" smtClean="0"/>
              <a:t>Other Income</a:t>
            </a:r>
          </a:p>
          <a:p>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239000" y="6096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Expenses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743200"/>
            <a:ext cx="9220200" cy="7971413"/>
          </a:xfrm>
          <a:prstGeom prst="rect">
            <a:avLst/>
          </a:prstGeom>
        </p:spPr>
        <p:txBody>
          <a:bodyPr>
            <a:spAutoFit/>
          </a:bodyPr>
          <a:lstStyle/>
          <a:p>
            <a:pPr marL="514350" indent="-514350">
              <a:defRPr/>
            </a:pPr>
            <a:r>
              <a:rPr lang="en-US" sz="3200" u="sng" dirty="0" smtClean="0"/>
              <a:t>1. Cost of Funds- Member dividends on deposits</a:t>
            </a:r>
          </a:p>
          <a:p>
            <a:pPr marL="514350" indent="-514350">
              <a:defRPr/>
            </a:pPr>
            <a:endParaRPr lang="en-US" sz="3200" u="sng" dirty="0" smtClean="0"/>
          </a:p>
          <a:p>
            <a:pPr marL="514350" indent="-514350">
              <a:defRPr/>
            </a:pPr>
            <a:r>
              <a:rPr lang="en-US" sz="3200" u="sng" dirty="0" smtClean="0"/>
              <a:t>2. Operating Expenses</a:t>
            </a:r>
            <a:endParaRPr lang="en-US" sz="3200" dirty="0" smtClean="0"/>
          </a:p>
          <a:p>
            <a:pPr>
              <a:buFont typeface="Wingdings" pitchFamily="2" charset="2"/>
              <a:buChar char="Ø"/>
              <a:defRPr/>
            </a:pPr>
            <a:r>
              <a:rPr lang="en-US" sz="3200" dirty="0" smtClean="0"/>
              <a:t>Office Operations</a:t>
            </a:r>
          </a:p>
          <a:p>
            <a:pPr>
              <a:buFont typeface="Wingdings" pitchFamily="2" charset="2"/>
              <a:buChar char="Ø"/>
              <a:defRPr/>
            </a:pPr>
            <a:r>
              <a:rPr lang="en-US" sz="3200" dirty="0" smtClean="0"/>
              <a:t>Salary and Benefits</a:t>
            </a:r>
          </a:p>
          <a:p>
            <a:pPr>
              <a:buFont typeface="Wingdings" pitchFamily="2" charset="2"/>
              <a:buChar char="Ø"/>
              <a:defRPr/>
            </a:pPr>
            <a:r>
              <a:rPr lang="en-US" sz="3200" dirty="0" smtClean="0"/>
              <a:t>Building, Equipment and Furniture</a:t>
            </a:r>
          </a:p>
          <a:p>
            <a:pPr>
              <a:buFont typeface="Wingdings" pitchFamily="2" charset="2"/>
              <a:buChar char="Ø"/>
              <a:defRPr/>
            </a:pPr>
            <a:r>
              <a:rPr lang="en-US" sz="3200" dirty="0" smtClean="0"/>
              <a:t>Education</a:t>
            </a:r>
          </a:p>
          <a:p>
            <a:pPr>
              <a:buFont typeface="Wingdings" pitchFamily="2" charset="2"/>
              <a:buChar char="Ø"/>
              <a:defRPr/>
            </a:pPr>
            <a:endParaRPr lang="en-US" sz="2400" dirty="0" smtClean="0"/>
          </a:p>
          <a:p>
            <a:pPr>
              <a:defRPr/>
            </a:pPr>
            <a:r>
              <a:rPr lang="en-US" sz="3200" u="sng" dirty="0" smtClean="0"/>
              <a:t>3. Loan Loss Provision</a:t>
            </a:r>
          </a:p>
          <a:p>
            <a:pPr>
              <a:defRPr/>
            </a:pPr>
            <a:endParaRPr lang="en-US" sz="3200" dirty="0" smtClean="0"/>
          </a:p>
          <a:p>
            <a:pPr>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543800" y="4572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304800" y="762000"/>
            <a:ext cx="9753600" cy="950913"/>
          </a:xfrm>
        </p:spPr>
        <p:txBody>
          <a:bodyPr/>
          <a:lstStyle/>
          <a:p>
            <a:r>
              <a:rPr lang="en-US" sz="4400" b="0" dirty="0" smtClean="0">
                <a:latin typeface="Tahoma" pitchFamily="34" charset="0"/>
                <a:cs typeface="Tahoma" pitchFamily="34" charset="0"/>
              </a:rPr>
              <a:t>How do we make money?</a:t>
            </a:r>
          </a:p>
        </p:txBody>
      </p:sp>
      <p:sp>
        <p:nvSpPr>
          <p:cNvPr id="86019" name="Rectangle 3"/>
          <p:cNvSpPr>
            <a:spLocks noGrp="1" noChangeArrowheads="1"/>
          </p:cNvSpPr>
          <p:nvPr>
            <p:ph idx="1"/>
          </p:nvPr>
        </p:nvSpPr>
        <p:spPr>
          <a:xfrm>
            <a:off x="381000" y="1371600"/>
            <a:ext cx="9051925" cy="3625850"/>
          </a:xfrm>
        </p:spPr>
        <p:txBody>
          <a:bodyPr/>
          <a:lstStyle/>
          <a:p>
            <a:endParaRPr lang="en-US" dirty="0" smtClean="0">
              <a:latin typeface="Tahoma" pitchFamily="34" charset="0"/>
              <a:cs typeface="Tahoma" pitchFamily="34" charset="0"/>
            </a:endParaRPr>
          </a:p>
          <a:p>
            <a:r>
              <a:rPr lang="en-US" dirty="0" smtClean="0">
                <a:latin typeface="Tahoma" pitchFamily="34" charset="0"/>
                <a:cs typeface="Tahoma" pitchFamily="34" charset="0"/>
              </a:rPr>
              <a:t>Profitability Formula</a:t>
            </a:r>
          </a:p>
          <a:p>
            <a:endParaRPr lang="en-US" sz="1400" dirty="0" smtClean="0">
              <a:latin typeface="Tahoma" pitchFamily="34" charset="0"/>
              <a:cs typeface="Tahoma" pitchFamily="34" charset="0"/>
            </a:endParaRPr>
          </a:p>
          <a:p>
            <a:pPr lvl="1">
              <a:buFontTx/>
              <a:buNone/>
            </a:pPr>
            <a:r>
              <a:rPr lang="en-US" dirty="0" smtClean="0">
                <a:latin typeface="Tahoma" pitchFamily="34" charset="0"/>
                <a:cs typeface="Tahoma" pitchFamily="34" charset="0"/>
              </a:rPr>
              <a:t>+Yield on Loans</a:t>
            </a:r>
          </a:p>
          <a:p>
            <a:pPr lvl="1">
              <a:buFontTx/>
              <a:buNone/>
            </a:pPr>
            <a:r>
              <a:rPr lang="en-US" dirty="0" smtClean="0">
                <a:latin typeface="Tahoma" pitchFamily="34" charset="0"/>
                <a:cs typeface="Tahoma" pitchFamily="34" charset="0"/>
              </a:rPr>
              <a:t>+Yield on Investments</a:t>
            </a:r>
          </a:p>
          <a:p>
            <a:pPr lvl="1"/>
            <a:r>
              <a:rPr lang="en-US" u="sng" dirty="0" smtClean="0">
                <a:solidFill>
                  <a:srgbClr val="CC0000"/>
                </a:solidFill>
                <a:latin typeface="Tahoma" pitchFamily="34" charset="0"/>
                <a:cs typeface="Tahoma" pitchFamily="34" charset="0"/>
              </a:rPr>
              <a:t>Cost of Funds on Member Deposits</a:t>
            </a:r>
          </a:p>
          <a:p>
            <a:pPr lvl="1">
              <a:buFontTx/>
              <a:buNone/>
            </a:pPr>
            <a:r>
              <a:rPr lang="en-US" dirty="0" smtClean="0">
                <a:solidFill>
                  <a:schemeClr val="tx2"/>
                </a:solidFill>
                <a:latin typeface="Tahoma" pitchFamily="34" charset="0"/>
                <a:cs typeface="Tahoma" pitchFamily="34" charset="0"/>
              </a:rPr>
              <a:t>= Net Spread (Interest Margin)</a:t>
            </a:r>
            <a:endParaRPr lang="en-US" dirty="0" smtClean="0">
              <a:latin typeface="Tahoma" pitchFamily="34" charset="0"/>
              <a:cs typeface="Tahoma" pitchFamily="34" charset="0"/>
            </a:endParaRPr>
          </a:p>
          <a:p>
            <a:pPr lvl="1">
              <a:buFontTx/>
              <a:buNone/>
            </a:pPr>
            <a:r>
              <a:rPr lang="en-US" dirty="0" smtClean="0">
                <a:latin typeface="Tahoma" pitchFamily="34" charset="0"/>
                <a:cs typeface="Tahoma" pitchFamily="34" charset="0"/>
              </a:rPr>
              <a:t>+Fee Income</a:t>
            </a:r>
          </a:p>
          <a:p>
            <a:pPr lvl="1"/>
            <a:r>
              <a:rPr lang="en-US" dirty="0" smtClean="0">
                <a:solidFill>
                  <a:srgbClr val="CC0000"/>
                </a:solidFill>
                <a:latin typeface="Tahoma" pitchFamily="34" charset="0"/>
                <a:cs typeface="Tahoma" pitchFamily="34" charset="0"/>
              </a:rPr>
              <a:t>Operating Expenses </a:t>
            </a:r>
          </a:p>
          <a:p>
            <a:pPr lvl="1"/>
            <a:r>
              <a:rPr lang="en-US" u="sng" dirty="0" smtClean="0">
                <a:solidFill>
                  <a:srgbClr val="CC0000"/>
                </a:solidFill>
                <a:latin typeface="Tahoma" pitchFamily="34" charset="0"/>
                <a:cs typeface="Tahoma" pitchFamily="34" charset="0"/>
              </a:rPr>
              <a:t>Allowance for Loan Loss</a:t>
            </a:r>
          </a:p>
          <a:p>
            <a:pPr lvl="1">
              <a:buFontTx/>
              <a:buNone/>
            </a:pPr>
            <a:r>
              <a:rPr lang="en-US" dirty="0" smtClean="0">
                <a:solidFill>
                  <a:schemeClr val="tx2"/>
                </a:solidFill>
                <a:latin typeface="Tahoma" pitchFamily="34" charset="0"/>
                <a:cs typeface="Tahoma" pitchFamily="34" charset="0"/>
              </a:rPr>
              <a:t>= ROA</a:t>
            </a:r>
          </a:p>
          <a:p>
            <a:pPr lvl="1">
              <a:buFontTx/>
              <a:buNone/>
            </a:pPr>
            <a:endParaRPr lang="en-US" dirty="0" smtClean="0">
              <a:solidFill>
                <a:schemeClr val="tx2"/>
              </a:solidFill>
              <a:latin typeface="Tahoma" pitchFamily="34" charset="0"/>
              <a:cs typeface="Tahoma" pitchFamily="34" charset="0"/>
            </a:endParaRPr>
          </a:p>
        </p:txBody>
      </p:sp>
      <p:sp>
        <p:nvSpPr>
          <p:cNvPr id="86020"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86021" name="Picture 5"/>
          <p:cNvPicPr>
            <a:picLocks noChangeAspect="1" noChangeArrowheads="1"/>
          </p:cNvPicPr>
          <p:nvPr/>
        </p:nvPicPr>
        <p:blipFill>
          <a:blip r:embed="rId2" cstate="print"/>
          <a:srcRect/>
          <a:stretch>
            <a:fillRect/>
          </a:stretch>
        </p:blipFill>
        <p:spPr bwMode="auto">
          <a:xfrm>
            <a:off x="6934200" y="1905000"/>
            <a:ext cx="2806700"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Key Financial Ratios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438400"/>
            <a:ext cx="9220200" cy="7478970"/>
          </a:xfrm>
          <a:prstGeom prst="rect">
            <a:avLst/>
          </a:prstGeom>
        </p:spPr>
        <p:txBody>
          <a:bodyPr>
            <a:spAutoFit/>
          </a:bodyPr>
          <a:lstStyle/>
          <a:p>
            <a:pPr>
              <a:buFont typeface="Wingdings" pitchFamily="2" charset="2"/>
              <a:buChar char="Ø"/>
              <a:defRPr/>
            </a:pPr>
            <a:r>
              <a:rPr lang="en-US" sz="3200" dirty="0" smtClean="0"/>
              <a:t>A ratio is simply a mathematical relationship between two numbers.</a:t>
            </a:r>
          </a:p>
          <a:p>
            <a:pPr>
              <a:buFont typeface="Wingdings" pitchFamily="2" charset="2"/>
              <a:buChar char="Ø"/>
              <a:defRPr/>
            </a:pPr>
            <a:r>
              <a:rPr lang="en-US" sz="3200" dirty="0" smtClean="0"/>
              <a:t>Most ratios and trends are based on the financial information contained in the credit union’s financial statements.</a:t>
            </a:r>
          </a:p>
          <a:p>
            <a:pPr>
              <a:buFont typeface="Wingdings" pitchFamily="2" charset="2"/>
              <a:buChar char="Ø"/>
              <a:defRPr/>
            </a:pPr>
            <a:r>
              <a:rPr lang="en-US" sz="3200" dirty="0" smtClean="0"/>
              <a:t>Ratios are important to management and volunteers because they map out the financial progress of the credit union.</a:t>
            </a:r>
          </a:p>
          <a:p>
            <a:pPr>
              <a:buFont typeface="Wingdings" pitchFamily="2" charset="2"/>
              <a:buChar char="Ø"/>
              <a:defRPr/>
            </a:pPr>
            <a:endParaRPr lang="en-US" sz="3200" dirty="0" smtClean="0"/>
          </a:p>
          <a:p>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graphicFrame>
        <p:nvGraphicFramePr>
          <p:cNvPr id="40961" name="Object 1"/>
          <p:cNvGraphicFramePr>
            <a:graphicFrameLocks noChangeAspect="1"/>
          </p:cNvGraphicFramePr>
          <p:nvPr/>
        </p:nvGraphicFramePr>
        <p:xfrm>
          <a:off x="7010400" y="533400"/>
          <a:ext cx="2859088" cy="1981200"/>
        </p:xfrm>
        <a:graphic>
          <a:graphicData uri="http://schemas.openxmlformats.org/presentationml/2006/ole">
            <p:oleObj spid="_x0000_s40961"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Key Financial Ratios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438400"/>
            <a:ext cx="9220200" cy="6986528"/>
          </a:xfrm>
          <a:prstGeom prst="rect">
            <a:avLst/>
          </a:prstGeom>
        </p:spPr>
        <p:txBody>
          <a:bodyPr>
            <a:spAutoFit/>
          </a:bodyPr>
          <a:lstStyle/>
          <a:p>
            <a:pPr>
              <a:buFont typeface="Wingdings" pitchFamily="2" charset="2"/>
              <a:buChar char="Ø"/>
              <a:defRPr/>
            </a:pPr>
            <a:r>
              <a:rPr lang="en-US" sz="3200" dirty="0" smtClean="0"/>
              <a:t>CAMEL Ratios- CAMEL is an NCUA acronym for </a:t>
            </a:r>
            <a:r>
              <a:rPr lang="en-US" sz="3200" u="sng" dirty="0" smtClean="0"/>
              <a:t>C</a:t>
            </a:r>
            <a:r>
              <a:rPr lang="en-US" sz="3200" dirty="0" smtClean="0"/>
              <a:t>apital, </a:t>
            </a:r>
            <a:r>
              <a:rPr lang="en-US" sz="3200" u="sng" dirty="0" smtClean="0"/>
              <a:t>A</a:t>
            </a:r>
            <a:r>
              <a:rPr lang="en-US" sz="3200" dirty="0" smtClean="0"/>
              <a:t>sset Quality, </a:t>
            </a:r>
            <a:r>
              <a:rPr lang="en-US" sz="3200" u="sng" dirty="0" smtClean="0"/>
              <a:t>M</a:t>
            </a:r>
            <a:r>
              <a:rPr lang="en-US" sz="3200" dirty="0" smtClean="0"/>
              <a:t>anagement, </a:t>
            </a:r>
            <a:r>
              <a:rPr lang="en-US" sz="3200" u="sng" dirty="0" smtClean="0"/>
              <a:t>E</a:t>
            </a:r>
            <a:r>
              <a:rPr lang="en-US" sz="3200" dirty="0" smtClean="0"/>
              <a:t>arnings and </a:t>
            </a:r>
            <a:r>
              <a:rPr lang="en-US" sz="3200" u="sng" dirty="0" smtClean="0"/>
              <a:t>L</a:t>
            </a:r>
            <a:r>
              <a:rPr lang="en-US" sz="3200" dirty="0" smtClean="0"/>
              <a:t>iquidity</a:t>
            </a:r>
          </a:p>
          <a:p>
            <a:pPr>
              <a:buFont typeface="Wingdings" pitchFamily="2" charset="2"/>
              <a:buChar char="Ø"/>
              <a:defRPr/>
            </a:pPr>
            <a:endParaRPr lang="en-US" sz="3200" dirty="0" smtClean="0"/>
          </a:p>
          <a:p>
            <a:pPr>
              <a:buFont typeface="Wingdings" pitchFamily="2" charset="2"/>
              <a:buChar char="Ø"/>
              <a:defRPr/>
            </a:pPr>
            <a:r>
              <a:rPr lang="en-US" sz="3200" dirty="0" smtClean="0"/>
              <a:t>Ratios are generally a percentage and not a dollar figure.  The advantage of a ratio is that it is effective regardless of the size of the credit union.</a:t>
            </a:r>
          </a:p>
          <a:p>
            <a:pPr>
              <a:buFont typeface="Wingdings" pitchFamily="2" charset="2"/>
              <a:buChar char="Ø"/>
              <a:defRPr/>
            </a:pPr>
            <a:endParaRPr lang="en-US" sz="3200" dirty="0" smtClean="0"/>
          </a:p>
          <a:p>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graphicFrame>
        <p:nvGraphicFramePr>
          <p:cNvPr id="126978" name="Object 2"/>
          <p:cNvGraphicFramePr>
            <a:graphicFrameLocks noChangeAspect="1"/>
          </p:cNvGraphicFramePr>
          <p:nvPr/>
        </p:nvGraphicFramePr>
        <p:xfrm>
          <a:off x="7010400" y="533400"/>
          <a:ext cx="2859088" cy="1981200"/>
        </p:xfrm>
        <a:graphic>
          <a:graphicData uri="http://schemas.openxmlformats.org/presentationml/2006/ole">
            <p:oleObj spid="_x0000_s126978"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4800" b="0" dirty="0" smtClean="0">
                <a:latin typeface="Tahoma" pitchFamily="34" charset="0"/>
                <a:cs typeface="Tahoma" pitchFamily="34" charset="0"/>
              </a:rPr>
              <a:t>Capital-Net Worth ratio </a:t>
            </a:r>
          </a:p>
        </p:txBody>
      </p:sp>
      <p:sp>
        <p:nvSpPr>
          <p:cNvPr id="5" name="Rectangle 4"/>
          <p:cNvSpPr/>
          <p:nvPr/>
        </p:nvSpPr>
        <p:spPr>
          <a:xfrm>
            <a:off x="609600" y="2590800"/>
            <a:ext cx="9220200" cy="4031873"/>
          </a:xfrm>
          <a:prstGeom prst="rect">
            <a:avLst/>
          </a:prstGeom>
        </p:spPr>
        <p:txBody>
          <a:bodyPr>
            <a:spAutoFit/>
          </a:bodyPr>
          <a:lstStyle/>
          <a:p>
            <a:pPr>
              <a:buFont typeface="Wingdings" pitchFamily="2" charset="2"/>
              <a:buChar char="Ø"/>
              <a:defRPr/>
            </a:pPr>
            <a:r>
              <a:rPr lang="en-US" sz="3200" dirty="0" smtClean="0"/>
              <a:t>All the earnings of the credit union, since it’s creation are accumulated in the Capital accounts.</a:t>
            </a:r>
          </a:p>
          <a:p>
            <a:pPr>
              <a:buFont typeface="Wingdings" pitchFamily="2" charset="2"/>
              <a:buChar char="Ø"/>
              <a:defRPr/>
            </a:pPr>
            <a:endParaRPr lang="en-US" sz="3200" dirty="0" smtClean="0"/>
          </a:p>
          <a:p>
            <a:pPr>
              <a:buFont typeface="Wingdings" pitchFamily="2" charset="2"/>
              <a:buChar char="Ø"/>
              <a:defRPr/>
            </a:pPr>
            <a:r>
              <a:rPr lang="en-US" sz="3200" dirty="0" smtClean="0"/>
              <a:t>It’s the rainy-day fund to help weather losses.</a:t>
            </a:r>
          </a:p>
          <a:p>
            <a:pPr>
              <a:buFont typeface="Wingdings" pitchFamily="2" charset="2"/>
              <a:buChar char="Ø"/>
              <a:defRPr/>
            </a:pPr>
            <a:endParaRPr lang="en-US" sz="3200" dirty="0" smtClean="0"/>
          </a:p>
          <a:p>
            <a:pPr>
              <a:buFont typeface="Wingdings" pitchFamily="2" charset="2"/>
              <a:buChar char="Ø"/>
              <a:defRPr/>
            </a:pPr>
            <a:r>
              <a:rPr lang="en-US" sz="3200" dirty="0" smtClean="0"/>
              <a:t>We’re non-profits, but we need income to build our capital ratio to ensure our long term viability.</a:t>
            </a:r>
          </a:p>
          <a:p>
            <a:pPr>
              <a:buFont typeface="Wingdings" pitchFamily="2" charset="2"/>
              <a:buChar char="Ø"/>
              <a:defRPr/>
            </a:pPr>
            <a:endParaRPr lang="en-US" sz="3200" dirty="0" smtClean="0"/>
          </a:p>
        </p:txBody>
      </p:sp>
      <p:graphicFrame>
        <p:nvGraphicFramePr>
          <p:cNvPr id="39937" name="Object 1"/>
          <p:cNvGraphicFramePr>
            <a:graphicFrameLocks noChangeAspect="1"/>
          </p:cNvGraphicFramePr>
          <p:nvPr/>
        </p:nvGraphicFramePr>
        <p:xfrm>
          <a:off x="7010400" y="533400"/>
          <a:ext cx="2859088" cy="1981200"/>
        </p:xfrm>
        <a:graphic>
          <a:graphicData uri="http://schemas.openxmlformats.org/presentationml/2006/ole">
            <p:oleObj spid="_x0000_s169986"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4800" b="0" dirty="0" smtClean="0">
                <a:latin typeface="Tahoma" pitchFamily="34" charset="0"/>
                <a:cs typeface="Tahoma" pitchFamily="34" charset="0"/>
              </a:rPr>
              <a:t>Capital-Net Worth ratio </a:t>
            </a:r>
          </a:p>
        </p:txBody>
      </p:sp>
      <p:sp>
        <p:nvSpPr>
          <p:cNvPr id="5" name="Rectangle 4"/>
          <p:cNvSpPr/>
          <p:nvPr/>
        </p:nvSpPr>
        <p:spPr>
          <a:xfrm>
            <a:off x="609600" y="2971800"/>
            <a:ext cx="9220200" cy="2062103"/>
          </a:xfrm>
          <a:prstGeom prst="rect">
            <a:avLst/>
          </a:prstGeom>
        </p:spPr>
        <p:txBody>
          <a:bodyPr>
            <a:spAutoFit/>
          </a:bodyPr>
          <a:lstStyle/>
          <a:p>
            <a:pPr>
              <a:buFont typeface="Wingdings" pitchFamily="2" charset="2"/>
              <a:buChar char="Ø"/>
              <a:defRPr/>
            </a:pPr>
            <a:r>
              <a:rPr lang="en-US" sz="3200" dirty="0" smtClean="0"/>
              <a:t>This Capital ratio is used to determine the financial health of a credit union.  Historically, over 7% Net Worth classifies as “Well Capitalized”.</a:t>
            </a:r>
          </a:p>
          <a:p>
            <a:pPr>
              <a:buFont typeface="Wingdings" pitchFamily="2" charset="2"/>
              <a:buChar char="Ø"/>
              <a:defRPr/>
            </a:pPr>
            <a:endParaRPr lang="en-US" sz="3200" dirty="0" smtClean="0"/>
          </a:p>
        </p:txBody>
      </p:sp>
      <p:sp>
        <p:nvSpPr>
          <p:cNvPr id="6" name="TextBox 5"/>
          <p:cNvSpPr txBox="1"/>
          <p:nvPr/>
        </p:nvSpPr>
        <p:spPr>
          <a:xfrm>
            <a:off x="609600" y="5257800"/>
            <a:ext cx="8160888" cy="1107996"/>
          </a:xfrm>
          <a:prstGeom prst="rect">
            <a:avLst/>
          </a:prstGeom>
          <a:noFill/>
        </p:spPr>
        <p:txBody>
          <a:bodyPr wrap="none" rtlCol="0">
            <a:spAutoFit/>
          </a:bodyPr>
          <a:lstStyle/>
          <a:p>
            <a:r>
              <a:rPr lang="en-US" sz="2400" u="sng" dirty="0" smtClean="0"/>
              <a:t>All Reserve Accounts (except for Allowance for Loan Loss)</a:t>
            </a:r>
          </a:p>
          <a:p>
            <a:pPr algn="ctr"/>
            <a:r>
              <a:rPr lang="en-US" sz="2400" dirty="0" smtClean="0"/>
              <a:t>Assets</a:t>
            </a:r>
          </a:p>
          <a:p>
            <a:endParaRPr lang="en-US" dirty="0"/>
          </a:p>
        </p:txBody>
      </p:sp>
      <p:graphicFrame>
        <p:nvGraphicFramePr>
          <p:cNvPr id="39937" name="Object 1"/>
          <p:cNvGraphicFramePr>
            <a:graphicFrameLocks noChangeAspect="1"/>
          </p:cNvGraphicFramePr>
          <p:nvPr/>
        </p:nvGraphicFramePr>
        <p:xfrm>
          <a:off x="7010400" y="533400"/>
          <a:ext cx="2859088" cy="1981200"/>
        </p:xfrm>
        <a:graphic>
          <a:graphicData uri="http://schemas.openxmlformats.org/presentationml/2006/ole">
            <p:oleObj spid="_x0000_s39937"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4800" b="0" dirty="0" smtClean="0">
                <a:latin typeface="Tahoma" pitchFamily="34" charset="0"/>
                <a:cs typeface="Tahoma" pitchFamily="34" charset="0"/>
              </a:rPr>
              <a:t>Capital-Net Worth ratio </a:t>
            </a:r>
          </a:p>
        </p:txBody>
      </p:sp>
      <p:sp>
        <p:nvSpPr>
          <p:cNvPr id="5" name="Rectangle 4"/>
          <p:cNvSpPr/>
          <p:nvPr/>
        </p:nvSpPr>
        <p:spPr>
          <a:xfrm>
            <a:off x="304800" y="2971800"/>
            <a:ext cx="9525000" cy="3539430"/>
          </a:xfrm>
          <a:prstGeom prst="rect">
            <a:avLst/>
          </a:prstGeom>
        </p:spPr>
        <p:txBody>
          <a:bodyPr wrap="square">
            <a:spAutoFit/>
          </a:bodyPr>
          <a:lstStyle/>
          <a:p>
            <a:pPr>
              <a:buFont typeface="Wingdings" pitchFamily="2" charset="2"/>
              <a:buChar char="Ø"/>
              <a:defRPr/>
            </a:pPr>
            <a:r>
              <a:rPr lang="en-US" sz="3200" dirty="0" smtClean="0"/>
              <a:t>Over 7%- Well Capitalized.</a:t>
            </a:r>
          </a:p>
          <a:p>
            <a:pPr>
              <a:buFont typeface="Wingdings" pitchFamily="2" charset="2"/>
              <a:buChar char="Ø"/>
              <a:defRPr/>
            </a:pPr>
            <a:r>
              <a:rPr lang="en-US" sz="3200" dirty="0" smtClean="0"/>
              <a:t>Between 6% to 7%- Adequately Capitalized</a:t>
            </a:r>
          </a:p>
          <a:p>
            <a:pPr>
              <a:buFont typeface="Wingdings" pitchFamily="2" charset="2"/>
              <a:buChar char="Ø"/>
              <a:defRPr/>
            </a:pPr>
            <a:r>
              <a:rPr lang="en-US" sz="3200" dirty="0" smtClean="0"/>
              <a:t>Between 4% to 6%- Undercapitalized</a:t>
            </a:r>
          </a:p>
          <a:p>
            <a:pPr>
              <a:buFont typeface="Wingdings" pitchFamily="2" charset="2"/>
              <a:buChar char="Ø"/>
              <a:defRPr/>
            </a:pPr>
            <a:r>
              <a:rPr lang="en-US" sz="3200" dirty="0" smtClean="0"/>
              <a:t>Between 2% to 4%- Significantly Undercapitalized</a:t>
            </a:r>
          </a:p>
          <a:p>
            <a:pPr>
              <a:buFont typeface="Wingdings" pitchFamily="2" charset="2"/>
              <a:buChar char="Ø"/>
              <a:defRPr/>
            </a:pPr>
            <a:r>
              <a:rPr lang="en-US" sz="3200" dirty="0" smtClean="0"/>
              <a:t>Between 0% to 2%- Critically Undercapitalized</a:t>
            </a:r>
          </a:p>
          <a:p>
            <a:pPr>
              <a:buFont typeface="Wingdings" pitchFamily="2" charset="2"/>
              <a:buChar char="Ø"/>
              <a:defRPr/>
            </a:pPr>
            <a:r>
              <a:rPr lang="en-US" sz="3200" dirty="0" smtClean="0"/>
              <a:t>PCA- Prompt Corrective Action</a:t>
            </a:r>
          </a:p>
          <a:p>
            <a:pPr>
              <a:buFont typeface="Wingdings" pitchFamily="2" charset="2"/>
              <a:buChar char="Ø"/>
              <a:defRPr/>
            </a:pPr>
            <a:endParaRPr lang="en-US" sz="3200" dirty="0" smtClean="0"/>
          </a:p>
        </p:txBody>
      </p:sp>
      <p:graphicFrame>
        <p:nvGraphicFramePr>
          <p:cNvPr id="39937" name="Object 1"/>
          <p:cNvGraphicFramePr>
            <a:graphicFrameLocks noChangeAspect="1"/>
          </p:cNvGraphicFramePr>
          <p:nvPr/>
        </p:nvGraphicFramePr>
        <p:xfrm>
          <a:off x="7010400" y="533400"/>
          <a:ext cx="2859088" cy="1981200"/>
        </p:xfrm>
        <a:graphic>
          <a:graphicData uri="http://schemas.openxmlformats.org/presentationml/2006/ole">
            <p:oleObj spid="_x0000_s168962"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New Regulation </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3539430"/>
          </a:xfrm>
          <a:prstGeom prst="rect">
            <a:avLst/>
          </a:prstGeom>
        </p:spPr>
        <p:txBody>
          <a:bodyPr>
            <a:spAutoFit/>
          </a:bodyPr>
          <a:lstStyle/>
          <a:p>
            <a:pPr>
              <a:buFont typeface="Wingdings" pitchFamily="2" charset="2"/>
              <a:buChar char="Ø"/>
              <a:defRPr/>
            </a:pPr>
            <a:r>
              <a:rPr lang="en-US" sz="3200" dirty="0" smtClean="0"/>
              <a:t>701.4 of the NCUA Rules and Regulations was</a:t>
            </a:r>
          </a:p>
          <a:p>
            <a:r>
              <a:rPr lang="en-US" sz="3200" dirty="0" smtClean="0"/>
              <a:t>amended in December 2010 to add clarity to the</a:t>
            </a:r>
          </a:p>
          <a:p>
            <a:r>
              <a:rPr lang="en-US" sz="3200" dirty="0" smtClean="0"/>
              <a:t>duties of FCU directors.</a:t>
            </a:r>
          </a:p>
          <a:p>
            <a:endParaRPr lang="en-US" sz="3200" dirty="0" smtClean="0"/>
          </a:p>
          <a:p>
            <a:pPr>
              <a:buFont typeface="Wingdings" pitchFamily="2" charset="2"/>
              <a:buChar char="Ø"/>
            </a:pPr>
            <a:r>
              <a:rPr lang="en-US" sz="3200" dirty="0" smtClean="0"/>
              <a:t>Specifically, the NCUA added a new financial literacy requirement.</a:t>
            </a: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772400" y="457200"/>
            <a:ext cx="1828800" cy="224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685800" y="990600"/>
          <a:ext cx="8780463" cy="6218238"/>
        </p:xfrm>
        <a:graphic>
          <a:graphicData uri="http://schemas.openxmlformats.org/presentationml/2006/ole">
            <p:oleObj spid="_x0000_s122882" name="Chart" r:id="rId4" imgW="7667549" imgH="5267172" progId="MSGraph.Chart.8">
              <p:embed followColorScheme="full"/>
            </p:oleObj>
          </a:graphicData>
        </a:graphic>
      </p:graphicFrame>
      <p:sp>
        <p:nvSpPr>
          <p:cNvPr id="3075" name="Rectangle 3"/>
          <p:cNvSpPr>
            <a:spLocks noChangeArrowheads="1"/>
          </p:cNvSpPr>
          <p:nvPr/>
        </p:nvSpPr>
        <p:spPr bwMode="auto">
          <a:xfrm>
            <a:off x="1944688" y="49213"/>
            <a:ext cx="7972425" cy="1295400"/>
          </a:xfrm>
          <a:prstGeom prst="rect">
            <a:avLst/>
          </a:prstGeom>
          <a:noFill/>
          <a:ln w="9525">
            <a:noFill/>
            <a:miter lim="800000"/>
            <a:headEnd/>
            <a:tailEnd/>
          </a:ln>
        </p:spPr>
        <p:txBody>
          <a:bodyPr lIns="101882" tIns="50941" rIns="101882" bIns="50941" anchor="ctr"/>
          <a:lstStyle/>
          <a:p>
            <a:pPr algn="ctr">
              <a:lnSpc>
                <a:spcPct val="90000"/>
              </a:lnSpc>
            </a:pPr>
            <a:r>
              <a:rPr lang="en-US" sz="2400" b="1" dirty="0">
                <a:latin typeface="Arial Narrow" pitchFamily="34" charset="0"/>
              </a:rPr>
              <a:t>CU Capital Adequacy (Net-Worth Ratio)</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4800" b="0" dirty="0" smtClean="0">
                <a:latin typeface="Tahoma" pitchFamily="34" charset="0"/>
                <a:cs typeface="Tahoma" pitchFamily="34" charset="0"/>
              </a:rPr>
              <a:t>Delinquency ratio</a:t>
            </a:r>
          </a:p>
        </p:txBody>
      </p:sp>
      <p:sp>
        <p:nvSpPr>
          <p:cNvPr id="5" name="Rectangle 4"/>
          <p:cNvSpPr/>
          <p:nvPr/>
        </p:nvSpPr>
        <p:spPr>
          <a:xfrm>
            <a:off x="609600" y="2971800"/>
            <a:ext cx="9220200" cy="2062103"/>
          </a:xfrm>
          <a:prstGeom prst="rect">
            <a:avLst/>
          </a:prstGeom>
        </p:spPr>
        <p:txBody>
          <a:bodyPr>
            <a:spAutoFit/>
          </a:bodyPr>
          <a:lstStyle/>
          <a:p>
            <a:pPr>
              <a:buFont typeface="Wingdings" pitchFamily="2" charset="2"/>
              <a:buChar char="Ø"/>
            </a:pPr>
            <a:r>
              <a:rPr lang="en-US" sz="3200" dirty="0" smtClean="0"/>
              <a:t>This ratio indicates the strength of the credit unions loan underwriting practices and how well the credit union is controlling its loan payment process.  </a:t>
            </a:r>
          </a:p>
        </p:txBody>
      </p:sp>
      <p:sp>
        <p:nvSpPr>
          <p:cNvPr id="6" name="TextBox 5"/>
          <p:cNvSpPr txBox="1"/>
          <p:nvPr/>
        </p:nvSpPr>
        <p:spPr>
          <a:xfrm>
            <a:off x="762000" y="5334000"/>
            <a:ext cx="4637808" cy="830997"/>
          </a:xfrm>
          <a:prstGeom prst="rect">
            <a:avLst/>
          </a:prstGeom>
          <a:noFill/>
        </p:spPr>
        <p:txBody>
          <a:bodyPr wrap="none" rtlCol="0">
            <a:spAutoFit/>
          </a:bodyPr>
          <a:lstStyle/>
          <a:p>
            <a:r>
              <a:rPr lang="en-US" sz="2400" u="sng" dirty="0" smtClean="0"/>
              <a:t>Delinquent Loans (over 60 days)</a:t>
            </a:r>
          </a:p>
          <a:p>
            <a:pPr algn="ctr"/>
            <a:r>
              <a:rPr lang="en-US" sz="2400" dirty="0" smtClean="0"/>
              <a:t>Total Loans</a:t>
            </a:r>
            <a:endParaRPr lang="en-US" sz="2400" dirty="0"/>
          </a:p>
        </p:txBody>
      </p:sp>
      <p:graphicFrame>
        <p:nvGraphicFramePr>
          <p:cNvPr id="38913" name="Object 1"/>
          <p:cNvGraphicFramePr>
            <a:graphicFrameLocks noChangeAspect="1"/>
          </p:cNvGraphicFramePr>
          <p:nvPr/>
        </p:nvGraphicFramePr>
        <p:xfrm>
          <a:off x="6858000" y="609600"/>
          <a:ext cx="2859088" cy="1981200"/>
        </p:xfrm>
        <a:graphic>
          <a:graphicData uri="http://schemas.openxmlformats.org/presentationml/2006/ole">
            <p:oleObj spid="_x0000_s38913"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4800" b="0" dirty="0" smtClean="0">
                <a:latin typeface="Tahoma" pitchFamily="34" charset="0"/>
                <a:cs typeface="Tahoma" pitchFamily="34" charset="0"/>
              </a:rPr>
              <a:t>Charge-Off ratio</a:t>
            </a:r>
          </a:p>
        </p:txBody>
      </p:sp>
      <p:sp>
        <p:nvSpPr>
          <p:cNvPr id="5" name="Rectangle 4"/>
          <p:cNvSpPr/>
          <p:nvPr/>
        </p:nvSpPr>
        <p:spPr>
          <a:xfrm>
            <a:off x="609600" y="2971800"/>
            <a:ext cx="9220200" cy="2062103"/>
          </a:xfrm>
          <a:prstGeom prst="rect">
            <a:avLst/>
          </a:prstGeom>
        </p:spPr>
        <p:txBody>
          <a:bodyPr>
            <a:spAutoFit/>
          </a:bodyPr>
          <a:lstStyle/>
          <a:p>
            <a:pPr>
              <a:buFont typeface="Wingdings" pitchFamily="2" charset="2"/>
              <a:buChar char="Ø"/>
            </a:pPr>
            <a:r>
              <a:rPr lang="en-US" sz="3200" dirty="0" smtClean="0"/>
              <a:t>This ratio indicates the percentage of loans that have been charge off and is an indicator of loan underwriting quality and success of collection efforts.  It is a “lagging” indicator of credit quality.</a:t>
            </a:r>
          </a:p>
        </p:txBody>
      </p:sp>
      <p:sp>
        <p:nvSpPr>
          <p:cNvPr id="6" name="TextBox 5"/>
          <p:cNvSpPr txBox="1"/>
          <p:nvPr/>
        </p:nvSpPr>
        <p:spPr>
          <a:xfrm>
            <a:off x="762000" y="5562600"/>
            <a:ext cx="7625036" cy="830997"/>
          </a:xfrm>
          <a:prstGeom prst="rect">
            <a:avLst/>
          </a:prstGeom>
          <a:noFill/>
        </p:spPr>
        <p:txBody>
          <a:bodyPr wrap="none" rtlCol="0">
            <a:spAutoFit/>
          </a:bodyPr>
          <a:lstStyle/>
          <a:p>
            <a:r>
              <a:rPr lang="en-US" sz="2400" u="sng" dirty="0" smtClean="0"/>
              <a:t>Loans Charged Off- Recoveries (over prior 12 months)</a:t>
            </a:r>
          </a:p>
          <a:p>
            <a:pPr algn="ctr"/>
            <a:r>
              <a:rPr lang="en-US" sz="2400" dirty="0" smtClean="0"/>
              <a:t>Average Loans</a:t>
            </a:r>
            <a:endParaRPr lang="en-US" sz="2400" dirty="0"/>
          </a:p>
        </p:txBody>
      </p:sp>
      <p:graphicFrame>
        <p:nvGraphicFramePr>
          <p:cNvPr id="38913" name="Object 1"/>
          <p:cNvGraphicFramePr>
            <a:graphicFrameLocks noChangeAspect="1"/>
          </p:cNvGraphicFramePr>
          <p:nvPr/>
        </p:nvGraphicFramePr>
        <p:xfrm>
          <a:off x="6858000" y="609600"/>
          <a:ext cx="2859088" cy="1981200"/>
        </p:xfrm>
        <a:graphic>
          <a:graphicData uri="http://schemas.openxmlformats.org/presentationml/2006/ole">
            <p:oleObj spid="_x0000_s165890"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3"/>
          <p:cNvSpPr>
            <a:spLocks noChangeShapeType="1"/>
          </p:cNvSpPr>
          <p:nvPr/>
        </p:nvSpPr>
        <p:spPr bwMode="auto">
          <a:xfrm>
            <a:off x="1117600" y="6346825"/>
            <a:ext cx="8270875" cy="0"/>
          </a:xfrm>
          <a:prstGeom prst="line">
            <a:avLst/>
          </a:prstGeom>
          <a:noFill/>
          <a:ln w="9525">
            <a:noFill/>
            <a:round/>
            <a:headEnd/>
            <a:tailEnd/>
          </a:ln>
        </p:spPr>
        <p:txBody>
          <a:bodyPr lIns="101882" tIns="50941" rIns="101882" bIns="50941"/>
          <a:lstStyle/>
          <a:p>
            <a:endParaRPr lang="en-US" dirty="0"/>
          </a:p>
        </p:txBody>
      </p:sp>
      <p:sp>
        <p:nvSpPr>
          <p:cNvPr id="8196" name="Line 4"/>
          <p:cNvSpPr>
            <a:spLocks noChangeShapeType="1"/>
          </p:cNvSpPr>
          <p:nvPr/>
        </p:nvSpPr>
        <p:spPr bwMode="auto">
          <a:xfrm>
            <a:off x="1228725" y="2201863"/>
            <a:ext cx="8270875" cy="0"/>
          </a:xfrm>
          <a:prstGeom prst="line">
            <a:avLst/>
          </a:prstGeom>
          <a:noFill/>
          <a:ln w="9525">
            <a:noFill/>
            <a:round/>
            <a:headEnd/>
            <a:tailEnd/>
          </a:ln>
        </p:spPr>
        <p:txBody>
          <a:bodyPr lIns="101882" tIns="50941" rIns="101882" bIns="50941"/>
          <a:lstStyle/>
          <a:p>
            <a:endParaRPr lang="en-US" dirty="0"/>
          </a:p>
        </p:txBody>
      </p:sp>
      <p:sp>
        <p:nvSpPr>
          <p:cNvPr id="8197" name="Line 5"/>
          <p:cNvSpPr>
            <a:spLocks noChangeShapeType="1"/>
          </p:cNvSpPr>
          <p:nvPr/>
        </p:nvSpPr>
        <p:spPr bwMode="auto">
          <a:xfrm>
            <a:off x="1117600" y="6283325"/>
            <a:ext cx="8382000" cy="0"/>
          </a:xfrm>
          <a:prstGeom prst="line">
            <a:avLst/>
          </a:prstGeom>
          <a:noFill/>
          <a:ln w="9525">
            <a:noFill/>
            <a:round/>
            <a:headEnd/>
            <a:tailEnd/>
          </a:ln>
        </p:spPr>
        <p:txBody>
          <a:bodyPr lIns="101882" tIns="50941" rIns="101882" bIns="50941"/>
          <a:lstStyle/>
          <a:p>
            <a:endParaRPr lang="en-US" dirty="0"/>
          </a:p>
        </p:txBody>
      </p:sp>
      <p:sp>
        <p:nvSpPr>
          <p:cNvPr id="8198" name="Rectangle 8"/>
          <p:cNvSpPr>
            <a:spLocks noChangeArrowheads="1"/>
          </p:cNvSpPr>
          <p:nvPr/>
        </p:nvSpPr>
        <p:spPr bwMode="auto">
          <a:xfrm>
            <a:off x="1219200" y="381000"/>
            <a:ext cx="8305800" cy="1212850"/>
          </a:xfrm>
          <a:prstGeom prst="rect">
            <a:avLst/>
          </a:prstGeom>
          <a:noFill/>
          <a:ln w="9525">
            <a:noFill/>
            <a:miter lim="800000"/>
            <a:headEnd/>
            <a:tailEnd/>
          </a:ln>
        </p:spPr>
        <p:txBody>
          <a:bodyPr lIns="101882" tIns="50941" rIns="101882" bIns="50941" anchor="ctr"/>
          <a:lstStyle/>
          <a:p>
            <a:pPr algn="ctr">
              <a:lnSpc>
                <a:spcPct val="95000"/>
              </a:lnSpc>
            </a:pPr>
            <a:r>
              <a:rPr lang="en-US" sz="2400" b="1" dirty="0"/>
              <a:t>U.S. Unemployment &amp; Recession</a:t>
            </a:r>
          </a:p>
        </p:txBody>
      </p:sp>
      <p:sp>
        <p:nvSpPr>
          <p:cNvPr id="8199" name="Text Box 9"/>
          <p:cNvSpPr txBox="1">
            <a:spLocks noChangeArrowheads="1"/>
          </p:cNvSpPr>
          <p:nvPr/>
        </p:nvSpPr>
        <p:spPr bwMode="auto">
          <a:xfrm>
            <a:off x="61913" y="7483475"/>
            <a:ext cx="7794625" cy="328613"/>
          </a:xfrm>
          <a:prstGeom prst="rect">
            <a:avLst/>
          </a:prstGeom>
          <a:noFill/>
          <a:ln w="9525">
            <a:noFill/>
            <a:miter lim="800000"/>
            <a:headEnd/>
            <a:tailEnd/>
          </a:ln>
        </p:spPr>
        <p:txBody>
          <a:bodyPr lIns="101882" tIns="50941" rIns="101882" bIns="50941">
            <a:spAutoFit/>
          </a:bodyPr>
          <a:lstStyle/>
          <a:p>
            <a:pPr>
              <a:spcBef>
                <a:spcPct val="50000"/>
              </a:spcBef>
            </a:pPr>
            <a:r>
              <a:rPr lang="en-US" sz="1400" i="1" dirty="0"/>
              <a:t>Source: U.S. Department of Labor</a:t>
            </a:r>
          </a:p>
        </p:txBody>
      </p:sp>
      <p:graphicFrame>
        <p:nvGraphicFramePr>
          <p:cNvPr id="8194" name="Object 5"/>
          <p:cNvGraphicFramePr>
            <a:graphicFrameLocks noChangeAspect="1"/>
          </p:cNvGraphicFramePr>
          <p:nvPr/>
        </p:nvGraphicFramePr>
        <p:xfrm>
          <a:off x="1371600" y="1295400"/>
          <a:ext cx="8151813" cy="5051425"/>
        </p:xfrm>
        <a:graphic>
          <a:graphicData uri="http://schemas.openxmlformats.org/presentationml/2006/ole">
            <p:oleObj spid="_x0000_s125954" name="Chart" r:id="rId4" imgW="5448452" imgH="3791154" progId="MSGraph.Chart.8">
              <p:embed followColorScheme="full"/>
            </p:oleObj>
          </a:graphicData>
        </a:graphic>
      </p:graphicFrame>
      <p:sp>
        <p:nvSpPr>
          <p:cNvPr id="8200" name="Line 7"/>
          <p:cNvSpPr>
            <a:spLocks noChangeShapeType="1"/>
          </p:cNvSpPr>
          <p:nvPr/>
        </p:nvSpPr>
        <p:spPr bwMode="auto">
          <a:xfrm>
            <a:off x="990600" y="4343400"/>
            <a:ext cx="8232775" cy="0"/>
          </a:xfrm>
          <a:prstGeom prst="line">
            <a:avLst/>
          </a:prstGeom>
          <a:noFill/>
          <a:ln w="38100">
            <a:solidFill>
              <a:srgbClr val="CC3300"/>
            </a:solidFill>
            <a:round/>
            <a:headEnd/>
            <a:tailEnd/>
          </a:ln>
        </p:spPr>
        <p:txBody>
          <a:bodyPr lIns="101882" tIns="50941" rIns="101882" bIns="50941"/>
          <a:lstStyle/>
          <a:p>
            <a:endParaRPr lang="en-US" dirty="0"/>
          </a:p>
        </p:txBody>
      </p:sp>
      <p:sp>
        <p:nvSpPr>
          <p:cNvPr id="8201" name="Text Box 6"/>
          <p:cNvSpPr txBox="1">
            <a:spLocks noChangeArrowheads="1"/>
          </p:cNvSpPr>
          <p:nvPr/>
        </p:nvSpPr>
        <p:spPr bwMode="auto">
          <a:xfrm>
            <a:off x="152400" y="4495800"/>
            <a:ext cx="1582738" cy="271463"/>
          </a:xfrm>
          <a:prstGeom prst="rect">
            <a:avLst/>
          </a:prstGeom>
          <a:noFill/>
          <a:ln w="28575">
            <a:solidFill>
              <a:srgbClr val="CC3300"/>
            </a:solidFill>
            <a:miter lim="800000"/>
            <a:headEnd/>
            <a:tailEnd/>
          </a:ln>
        </p:spPr>
        <p:txBody>
          <a:bodyPr wrap="none" lIns="101882" tIns="50941" rIns="101882" bIns="50941">
            <a:spAutoFit/>
          </a:bodyPr>
          <a:lstStyle/>
          <a:p>
            <a:pPr algn="ctr"/>
            <a:r>
              <a:rPr lang="en-US" sz="1100" b="1" dirty="0">
                <a:solidFill>
                  <a:srgbClr val="CC3300"/>
                </a:solidFill>
                <a:cs typeface="Arial" charset="0"/>
              </a:rPr>
              <a:t>Full Employment 5%</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4800" b="0" dirty="0" smtClean="0">
                <a:latin typeface="Tahoma" pitchFamily="34" charset="0"/>
                <a:cs typeface="Tahoma" pitchFamily="34" charset="0"/>
              </a:rPr>
              <a:t>Return on Assets ratio</a:t>
            </a:r>
          </a:p>
        </p:txBody>
      </p:sp>
      <p:sp>
        <p:nvSpPr>
          <p:cNvPr id="5" name="Rectangle 4"/>
          <p:cNvSpPr/>
          <p:nvPr/>
        </p:nvSpPr>
        <p:spPr>
          <a:xfrm>
            <a:off x="609600" y="2667000"/>
            <a:ext cx="9220200" cy="2554545"/>
          </a:xfrm>
          <a:prstGeom prst="rect">
            <a:avLst/>
          </a:prstGeom>
        </p:spPr>
        <p:txBody>
          <a:bodyPr>
            <a:spAutoFit/>
          </a:bodyPr>
          <a:lstStyle/>
          <a:p>
            <a:pPr>
              <a:buFont typeface="Wingdings" pitchFamily="2" charset="2"/>
              <a:buChar char="Ø"/>
              <a:defRPr/>
            </a:pPr>
            <a:r>
              <a:rPr lang="en-US" sz="3200" dirty="0" smtClean="0"/>
              <a:t>Measures how well profits are being generated from the credit union’s assets.</a:t>
            </a:r>
          </a:p>
          <a:p>
            <a:pPr>
              <a:buFont typeface="Wingdings" pitchFamily="2" charset="2"/>
              <a:buChar char="Ø"/>
              <a:defRPr/>
            </a:pPr>
            <a:r>
              <a:rPr lang="en-US" sz="3200" dirty="0" smtClean="0"/>
              <a:t>Probably the most commonly used measurement for credit union performance.  </a:t>
            </a: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sp>
        <p:nvSpPr>
          <p:cNvPr id="8" name="TextBox 7"/>
          <p:cNvSpPr txBox="1"/>
          <p:nvPr/>
        </p:nvSpPr>
        <p:spPr>
          <a:xfrm>
            <a:off x="762000" y="5410200"/>
            <a:ext cx="4279505" cy="830997"/>
          </a:xfrm>
          <a:prstGeom prst="rect">
            <a:avLst/>
          </a:prstGeom>
          <a:noFill/>
        </p:spPr>
        <p:txBody>
          <a:bodyPr wrap="none" rtlCol="0">
            <a:spAutoFit/>
          </a:bodyPr>
          <a:lstStyle/>
          <a:p>
            <a:pPr algn="ctr"/>
            <a:r>
              <a:rPr lang="en-US" sz="2400" u="sng" dirty="0" smtClean="0"/>
              <a:t>Net Income for the Year</a:t>
            </a:r>
          </a:p>
          <a:p>
            <a:r>
              <a:rPr lang="en-US" sz="2400" dirty="0" smtClean="0"/>
              <a:t>Avg. Total Assets for the Year</a:t>
            </a:r>
            <a:endParaRPr lang="en-US" sz="2400" dirty="0"/>
          </a:p>
        </p:txBody>
      </p:sp>
      <p:graphicFrame>
        <p:nvGraphicFramePr>
          <p:cNvPr id="36865" name="Object 1"/>
          <p:cNvGraphicFramePr>
            <a:graphicFrameLocks noChangeAspect="1"/>
          </p:cNvGraphicFramePr>
          <p:nvPr/>
        </p:nvGraphicFramePr>
        <p:xfrm>
          <a:off x="6858000" y="762000"/>
          <a:ext cx="2859088" cy="1981200"/>
        </p:xfrm>
        <a:graphic>
          <a:graphicData uri="http://schemas.openxmlformats.org/presentationml/2006/ole">
            <p:oleObj spid="_x0000_s36865"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762000" y="1066800"/>
          <a:ext cx="8848725" cy="5937250"/>
        </p:xfrm>
        <a:graphic>
          <a:graphicData uri="http://schemas.openxmlformats.org/presentationml/2006/ole">
            <p:oleObj spid="_x0000_s123906" name="Chart" r:id="rId4" imgW="10687101" imgH="7001028" progId="MSGraph.Chart.8">
              <p:embed followColorScheme="full"/>
            </p:oleObj>
          </a:graphicData>
        </a:graphic>
      </p:graphicFrame>
      <p:sp>
        <p:nvSpPr>
          <p:cNvPr id="2051" name="Rectangle 3"/>
          <p:cNvSpPr>
            <a:spLocks noChangeArrowheads="1"/>
          </p:cNvSpPr>
          <p:nvPr/>
        </p:nvSpPr>
        <p:spPr bwMode="auto">
          <a:xfrm>
            <a:off x="1944688" y="49213"/>
            <a:ext cx="7972425" cy="1295400"/>
          </a:xfrm>
          <a:prstGeom prst="rect">
            <a:avLst/>
          </a:prstGeom>
          <a:noFill/>
          <a:ln w="9525">
            <a:noFill/>
            <a:miter lim="800000"/>
            <a:headEnd/>
            <a:tailEnd/>
          </a:ln>
        </p:spPr>
        <p:txBody>
          <a:bodyPr lIns="101882" tIns="50941" rIns="101882" bIns="50941" anchor="ctr"/>
          <a:lstStyle/>
          <a:p>
            <a:pPr algn="ctr">
              <a:lnSpc>
                <a:spcPct val="90000"/>
              </a:lnSpc>
            </a:pPr>
            <a:r>
              <a:rPr lang="en-US" sz="2400" b="1" dirty="0">
                <a:latin typeface="Arial Narrow" pitchFamily="34" charset="0"/>
              </a:rPr>
              <a:t>Net Income to Average </a:t>
            </a:r>
            <a:r>
              <a:rPr lang="en-US" sz="2400" b="1" dirty="0" smtClean="0">
                <a:latin typeface="Arial Narrow" pitchFamily="34" charset="0"/>
              </a:rPr>
              <a:t>Assets (ROA)</a:t>
            </a:r>
            <a:endParaRPr lang="en-US" sz="2400" b="1" dirty="0">
              <a:latin typeface="Arial Narrow"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Loan to Share ratio</a:t>
            </a:r>
          </a:p>
        </p:txBody>
      </p:sp>
      <p:sp>
        <p:nvSpPr>
          <p:cNvPr id="5" name="Rectangle 4"/>
          <p:cNvSpPr/>
          <p:nvPr/>
        </p:nvSpPr>
        <p:spPr>
          <a:xfrm>
            <a:off x="609600" y="2971800"/>
            <a:ext cx="9220200" cy="1569660"/>
          </a:xfrm>
          <a:prstGeom prst="rect">
            <a:avLst/>
          </a:prstGeom>
        </p:spPr>
        <p:txBody>
          <a:bodyPr>
            <a:spAutoFit/>
          </a:bodyPr>
          <a:lstStyle/>
          <a:p>
            <a:pPr>
              <a:buFont typeface="Wingdings" pitchFamily="2" charset="2"/>
              <a:buChar char="Ø"/>
              <a:defRPr/>
            </a:pPr>
            <a:r>
              <a:rPr lang="en-US" sz="3200" dirty="0" smtClean="0"/>
              <a:t>This ratio is used to determine what percentage of our member deposits have been loaned out.  </a:t>
            </a: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sp>
        <p:nvSpPr>
          <p:cNvPr id="8" name="TextBox 7"/>
          <p:cNvSpPr txBox="1"/>
          <p:nvPr/>
        </p:nvSpPr>
        <p:spPr>
          <a:xfrm>
            <a:off x="1143000" y="4876800"/>
            <a:ext cx="3334118" cy="830997"/>
          </a:xfrm>
          <a:prstGeom prst="rect">
            <a:avLst/>
          </a:prstGeom>
          <a:noFill/>
        </p:spPr>
        <p:txBody>
          <a:bodyPr wrap="none" rtlCol="0">
            <a:spAutoFit/>
          </a:bodyPr>
          <a:lstStyle/>
          <a:p>
            <a:pPr algn="ctr"/>
            <a:r>
              <a:rPr lang="en-US" sz="2400" u="sng" dirty="0" smtClean="0"/>
              <a:t>Total Loans</a:t>
            </a:r>
          </a:p>
          <a:p>
            <a:r>
              <a:rPr lang="en-US" sz="2400" dirty="0" smtClean="0"/>
              <a:t>Total Member Deposits</a:t>
            </a:r>
            <a:endParaRPr lang="en-US" sz="2400" dirty="0"/>
          </a:p>
        </p:txBody>
      </p:sp>
      <p:graphicFrame>
        <p:nvGraphicFramePr>
          <p:cNvPr id="36865" name="Object 1"/>
          <p:cNvGraphicFramePr>
            <a:graphicFrameLocks noChangeAspect="1"/>
          </p:cNvGraphicFramePr>
          <p:nvPr/>
        </p:nvGraphicFramePr>
        <p:xfrm>
          <a:off x="6858000" y="762000"/>
          <a:ext cx="2859088" cy="1981200"/>
        </p:xfrm>
        <a:graphic>
          <a:graphicData uri="http://schemas.openxmlformats.org/presentationml/2006/ole">
            <p:oleObj spid="_x0000_s167938"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4800" b="0" dirty="0" smtClean="0">
                <a:latin typeface="Tahoma" pitchFamily="34" charset="0"/>
                <a:cs typeface="Tahoma" pitchFamily="34" charset="0"/>
              </a:rPr>
              <a:t>Expense to Income ratio</a:t>
            </a:r>
          </a:p>
        </p:txBody>
      </p:sp>
      <p:sp>
        <p:nvSpPr>
          <p:cNvPr id="5" name="Rectangle 4"/>
          <p:cNvSpPr/>
          <p:nvPr/>
        </p:nvSpPr>
        <p:spPr>
          <a:xfrm>
            <a:off x="609600" y="2971800"/>
            <a:ext cx="9220200" cy="2554545"/>
          </a:xfrm>
          <a:prstGeom prst="rect">
            <a:avLst/>
          </a:prstGeom>
        </p:spPr>
        <p:txBody>
          <a:bodyPr>
            <a:spAutoFit/>
          </a:bodyPr>
          <a:lstStyle/>
          <a:p>
            <a:pPr>
              <a:buFont typeface="Wingdings" pitchFamily="2" charset="2"/>
              <a:buChar char="Ø"/>
              <a:defRPr/>
            </a:pPr>
            <a:r>
              <a:rPr lang="en-US" sz="3200" dirty="0" smtClean="0"/>
              <a:t>This measurement calculates the credit union’s operating efficiency.  It determines how successfully income is generated per expense generated.  </a:t>
            </a: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sp>
        <p:nvSpPr>
          <p:cNvPr id="8" name="TextBox 7"/>
          <p:cNvSpPr txBox="1"/>
          <p:nvPr/>
        </p:nvSpPr>
        <p:spPr>
          <a:xfrm>
            <a:off x="1202606" y="5410200"/>
            <a:ext cx="2272738" cy="830997"/>
          </a:xfrm>
          <a:prstGeom prst="rect">
            <a:avLst/>
          </a:prstGeom>
          <a:noFill/>
        </p:spPr>
        <p:txBody>
          <a:bodyPr wrap="none" rtlCol="0">
            <a:spAutoFit/>
          </a:bodyPr>
          <a:lstStyle/>
          <a:p>
            <a:pPr algn="ctr"/>
            <a:r>
              <a:rPr lang="en-US" sz="2400" u="sng" dirty="0" smtClean="0"/>
              <a:t>Total Expense</a:t>
            </a:r>
          </a:p>
          <a:p>
            <a:r>
              <a:rPr lang="en-US" sz="2400" dirty="0" smtClean="0"/>
              <a:t>  Total Income</a:t>
            </a:r>
            <a:endParaRPr lang="en-US" sz="2400" dirty="0"/>
          </a:p>
        </p:txBody>
      </p:sp>
      <p:graphicFrame>
        <p:nvGraphicFramePr>
          <p:cNvPr id="36865" name="Object 1"/>
          <p:cNvGraphicFramePr>
            <a:graphicFrameLocks noChangeAspect="1"/>
          </p:cNvGraphicFramePr>
          <p:nvPr/>
        </p:nvGraphicFramePr>
        <p:xfrm>
          <a:off x="6858000" y="762000"/>
          <a:ext cx="2859088" cy="1981200"/>
        </p:xfrm>
        <a:graphic>
          <a:graphicData uri="http://schemas.openxmlformats.org/presentationml/2006/ole">
            <p:oleObj spid="_x0000_s171010"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Other Ratios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514600"/>
            <a:ext cx="9220200" cy="6494085"/>
          </a:xfrm>
          <a:prstGeom prst="rect">
            <a:avLst/>
          </a:prstGeom>
        </p:spPr>
        <p:txBody>
          <a:bodyPr>
            <a:spAutoFit/>
          </a:bodyPr>
          <a:lstStyle/>
          <a:p>
            <a:pPr>
              <a:buFont typeface="Wingdings" pitchFamily="2" charset="2"/>
              <a:buChar char="Ø"/>
              <a:defRPr/>
            </a:pPr>
            <a:r>
              <a:rPr lang="en-US" sz="3200" dirty="0" smtClean="0"/>
              <a:t>12 Month Loan Growth- this is a year to year change in total loans.</a:t>
            </a:r>
          </a:p>
          <a:p>
            <a:pPr>
              <a:buFont typeface="Wingdings" pitchFamily="2" charset="2"/>
              <a:buChar char="Ø"/>
              <a:defRPr/>
            </a:pPr>
            <a:r>
              <a:rPr lang="en-US" sz="3200" dirty="0" smtClean="0"/>
              <a:t>Yield on Assets- calculates how much loans and investments are earning.</a:t>
            </a:r>
          </a:p>
          <a:p>
            <a:pPr>
              <a:buFont typeface="Wingdings" pitchFamily="2" charset="2"/>
              <a:buChar char="Ø"/>
              <a:defRPr/>
            </a:pPr>
            <a:r>
              <a:rPr lang="en-US" sz="3200" dirty="0" smtClean="0"/>
              <a:t>Cost of Funds- the average expense of paying your members for their deposits.</a:t>
            </a:r>
          </a:p>
          <a:p>
            <a:pPr>
              <a:buFont typeface="Wingdings" pitchFamily="2" charset="2"/>
              <a:buChar char="Ø"/>
              <a:defRPr/>
            </a:pPr>
            <a:r>
              <a:rPr lang="en-US" sz="3200" dirty="0" smtClean="0"/>
              <a:t>Net Interest Margin- shows the ability to manage interest rate spread and pricing. </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40965" name="Picture 6"/>
          <p:cNvPicPr>
            <a:picLocks noChangeAspect="1" noChangeArrowheads="1"/>
          </p:cNvPicPr>
          <p:nvPr/>
        </p:nvPicPr>
        <p:blipFill>
          <a:blip r:embed="rId2" cstate="print"/>
          <a:srcRect/>
          <a:stretch>
            <a:fillRect/>
          </a:stretch>
        </p:blipFill>
        <p:spPr bwMode="auto">
          <a:xfrm>
            <a:off x="6858000" y="685800"/>
            <a:ext cx="2895600" cy="190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Risk Management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362200"/>
            <a:ext cx="9220200" cy="6001643"/>
          </a:xfrm>
          <a:prstGeom prst="rect">
            <a:avLst/>
          </a:prstGeom>
        </p:spPr>
        <p:txBody>
          <a:bodyPr>
            <a:spAutoFit/>
          </a:bodyPr>
          <a:lstStyle/>
          <a:p>
            <a:pPr>
              <a:buFont typeface="Wingdings" pitchFamily="2" charset="2"/>
              <a:buChar char="Ø"/>
              <a:defRPr/>
            </a:pPr>
            <a:r>
              <a:rPr lang="en-US" sz="3200" dirty="0" smtClean="0"/>
              <a:t>One of the fundamental roles of the Board of Directors is to assess the level of risk faced by the credit union and to oversee the management of risk by the CEO and management.</a:t>
            </a:r>
          </a:p>
          <a:p>
            <a:pPr>
              <a:buFont typeface="Wingdings" pitchFamily="2" charset="2"/>
              <a:buChar char="Ø"/>
              <a:defRPr/>
            </a:pPr>
            <a:endParaRPr lang="en-US" sz="3200" dirty="0" smtClean="0"/>
          </a:p>
          <a:p>
            <a:pPr>
              <a:buFont typeface="Wingdings" pitchFamily="2" charset="2"/>
              <a:buChar char="Ø"/>
              <a:defRPr/>
            </a:pPr>
            <a:r>
              <a:rPr lang="en-US" sz="3200" dirty="0" smtClean="0"/>
              <a:t>We are in the “Risk” business.  Every loan and investment has a degree of risk associated with it.</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7" name="Picture 6"/>
          <p:cNvPicPr>
            <a:picLocks noChangeAspect="1" noChangeArrowheads="1"/>
          </p:cNvPicPr>
          <p:nvPr/>
        </p:nvPicPr>
        <p:blipFill>
          <a:blip r:embed="rId2" cstate="print"/>
          <a:srcRect/>
          <a:stretch>
            <a:fillRect/>
          </a:stretch>
        </p:blipFill>
        <p:spPr bwMode="auto">
          <a:xfrm>
            <a:off x="7696200" y="533400"/>
            <a:ext cx="1979613"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What’s required? </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755642"/>
            <a:ext cx="9220200" cy="5509200"/>
          </a:xfrm>
          <a:prstGeom prst="rect">
            <a:avLst/>
          </a:prstGeom>
        </p:spPr>
        <p:txBody>
          <a:bodyPr>
            <a:spAutoFit/>
          </a:bodyPr>
          <a:lstStyle/>
          <a:p>
            <a:pPr>
              <a:buFont typeface="Wingdings" pitchFamily="2" charset="2"/>
              <a:buChar char="Ø"/>
              <a:defRPr/>
            </a:pPr>
            <a:r>
              <a:rPr lang="en-US" sz="3200" dirty="0" smtClean="0"/>
              <a:t>Beginning this year, every director must have a</a:t>
            </a:r>
          </a:p>
          <a:p>
            <a:r>
              <a:rPr lang="en-US" sz="3200" dirty="0" smtClean="0"/>
              <a:t>“working familiarity with basic finance and</a:t>
            </a:r>
          </a:p>
          <a:p>
            <a:r>
              <a:rPr lang="en-US" sz="3200" dirty="0" smtClean="0"/>
              <a:t>accounting practices”….</a:t>
            </a:r>
          </a:p>
          <a:p>
            <a:pPr>
              <a:buFont typeface="Wingdings" pitchFamily="2" charset="2"/>
              <a:buChar char="Ø"/>
            </a:pPr>
            <a:r>
              <a:rPr lang="en-US" sz="3200" dirty="0" smtClean="0"/>
              <a:t>A Credit Union Policy to spell out the training, knowledge and expectations for board members.</a:t>
            </a:r>
          </a:p>
          <a:p>
            <a:pPr>
              <a:buFont typeface="Wingdings" pitchFamily="2" charset="2"/>
              <a:buChar char="Ø"/>
            </a:pPr>
            <a:r>
              <a:rPr lang="en-US" sz="3200" dirty="0" smtClean="0"/>
              <a:t>A Written Plan for each board member that explains how they will accomplish this requirement.</a:t>
            </a:r>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772400" y="457200"/>
            <a:ext cx="1828800" cy="224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How to Mitigate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362200"/>
            <a:ext cx="9220200" cy="6986528"/>
          </a:xfrm>
          <a:prstGeom prst="rect">
            <a:avLst/>
          </a:prstGeom>
        </p:spPr>
        <p:txBody>
          <a:bodyPr>
            <a:spAutoFit/>
          </a:bodyPr>
          <a:lstStyle/>
          <a:p>
            <a:pPr>
              <a:buFont typeface="Wingdings" pitchFamily="2" charset="2"/>
              <a:buChar char="Ø"/>
              <a:defRPr/>
            </a:pPr>
            <a:r>
              <a:rPr lang="en-US" sz="3200" dirty="0" smtClean="0"/>
              <a:t>Avoid the risk by installing security measures and policies to deter wrongdoers.</a:t>
            </a:r>
          </a:p>
          <a:p>
            <a:pPr>
              <a:buFont typeface="Wingdings" pitchFamily="2" charset="2"/>
              <a:buChar char="Ø"/>
              <a:defRPr/>
            </a:pPr>
            <a:endParaRPr lang="en-US" sz="3200" dirty="0" smtClean="0"/>
          </a:p>
          <a:p>
            <a:pPr>
              <a:buFont typeface="Wingdings" pitchFamily="2" charset="2"/>
              <a:buChar char="Ø"/>
              <a:defRPr/>
            </a:pPr>
            <a:r>
              <a:rPr lang="en-US" sz="3200" dirty="0" smtClean="0"/>
              <a:t>Reduce the risk by adopting procedures that make it difficult to invade systems.</a:t>
            </a:r>
          </a:p>
          <a:p>
            <a:pPr>
              <a:buFont typeface="Wingdings" pitchFamily="2" charset="2"/>
              <a:buChar char="Ø"/>
              <a:defRPr/>
            </a:pPr>
            <a:endParaRPr lang="en-US" sz="3200" dirty="0" smtClean="0"/>
          </a:p>
          <a:p>
            <a:pPr>
              <a:buFont typeface="Wingdings" pitchFamily="2" charset="2"/>
              <a:buChar char="Ø"/>
              <a:defRPr/>
            </a:pPr>
            <a:r>
              <a:rPr lang="en-US" sz="3200" dirty="0" smtClean="0"/>
              <a:t>Spread the risk by maintaining duplicate systems and records offsite.</a:t>
            </a:r>
          </a:p>
          <a:p>
            <a:pPr>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696200" y="533400"/>
            <a:ext cx="1979613"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How to Mitigate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362200"/>
            <a:ext cx="9220200" cy="5509200"/>
          </a:xfrm>
          <a:prstGeom prst="rect">
            <a:avLst/>
          </a:prstGeom>
        </p:spPr>
        <p:txBody>
          <a:bodyPr>
            <a:spAutoFit/>
          </a:bodyPr>
          <a:lstStyle/>
          <a:p>
            <a:pPr>
              <a:buFont typeface="Wingdings" pitchFamily="2" charset="2"/>
              <a:buChar char="Ø"/>
              <a:defRPr/>
            </a:pPr>
            <a:r>
              <a:rPr lang="en-US" sz="3200" dirty="0" smtClean="0"/>
              <a:t>Transfer the risk by purchasing appropriate insurance coverage.</a:t>
            </a:r>
          </a:p>
          <a:p>
            <a:pPr>
              <a:buFont typeface="Wingdings" pitchFamily="2" charset="2"/>
              <a:buChar char="Ø"/>
              <a:defRPr/>
            </a:pPr>
            <a:endParaRPr lang="en-US" sz="3200" dirty="0" smtClean="0"/>
          </a:p>
          <a:p>
            <a:pPr>
              <a:buFont typeface="Wingdings" pitchFamily="2" charset="2"/>
              <a:buChar char="Ø"/>
              <a:defRPr/>
            </a:pPr>
            <a:r>
              <a:rPr lang="en-US" sz="3200" dirty="0" smtClean="0"/>
              <a:t>Assume the risk by absorbing certain types of losses as a cost of doing business.</a:t>
            </a:r>
          </a:p>
          <a:p>
            <a:pPr>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696200" y="533400"/>
            <a:ext cx="1979613"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Risk Management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133600"/>
            <a:ext cx="9220200" cy="6986528"/>
          </a:xfrm>
          <a:prstGeom prst="rect">
            <a:avLst/>
          </a:prstGeom>
        </p:spPr>
        <p:txBody>
          <a:bodyPr>
            <a:spAutoFit/>
          </a:bodyPr>
          <a:lstStyle/>
          <a:p>
            <a:pPr>
              <a:buFont typeface="Wingdings" pitchFamily="2" charset="2"/>
              <a:buChar char="Ø"/>
              <a:defRPr/>
            </a:pPr>
            <a:r>
              <a:rPr lang="en-US" sz="3200" dirty="0" smtClean="0"/>
              <a:t>Credit Risk</a:t>
            </a:r>
          </a:p>
          <a:p>
            <a:pPr>
              <a:buFont typeface="Wingdings" pitchFamily="2" charset="2"/>
              <a:buChar char="Ø"/>
              <a:defRPr/>
            </a:pPr>
            <a:r>
              <a:rPr lang="en-US" sz="3200" dirty="0" smtClean="0"/>
              <a:t>Liquidity Risk</a:t>
            </a:r>
          </a:p>
          <a:p>
            <a:pPr>
              <a:buFont typeface="Wingdings" pitchFamily="2" charset="2"/>
              <a:buChar char="Ø"/>
              <a:defRPr/>
            </a:pPr>
            <a:r>
              <a:rPr lang="en-US" sz="3200" dirty="0" smtClean="0"/>
              <a:t>Interest Rate Risk</a:t>
            </a:r>
          </a:p>
          <a:p>
            <a:pPr>
              <a:buFont typeface="Wingdings" pitchFamily="2" charset="2"/>
              <a:buChar char="Ø"/>
              <a:defRPr/>
            </a:pPr>
            <a:r>
              <a:rPr lang="en-US" sz="3200" dirty="0" smtClean="0"/>
              <a:t>Compliance Risk</a:t>
            </a:r>
          </a:p>
          <a:p>
            <a:pPr>
              <a:buFont typeface="Wingdings" pitchFamily="2" charset="2"/>
              <a:buChar char="Ø"/>
              <a:defRPr/>
            </a:pPr>
            <a:r>
              <a:rPr lang="en-US" sz="3200" dirty="0" smtClean="0"/>
              <a:t>Strategic Risk</a:t>
            </a:r>
          </a:p>
          <a:p>
            <a:pPr>
              <a:buFont typeface="Wingdings" pitchFamily="2" charset="2"/>
              <a:buChar char="Ø"/>
              <a:defRPr/>
            </a:pPr>
            <a:r>
              <a:rPr lang="en-US" sz="3200" dirty="0" smtClean="0"/>
              <a:t>Transaction Risk</a:t>
            </a:r>
          </a:p>
          <a:p>
            <a:pPr>
              <a:buFont typeface="Wingdings" pitchFamily="2" charset="2"/>
              <a:buChar char="Ø"/>
              <a:defRPr/>
            </a:pPr>
            <a:r>
              <a:rPr lang="en-US" sz="3200" dirty="0" smtClean="0"/>
              <a:t>Reputation Risk</a:t>
            </a:r>
          </a:p>
          <a:p>
            <a:pPr>
              <a:buFont typeface="Wingdings" pitchFamily="2" charset="2"/>
              <a:buChar char="Ø"/>
              <a:defRPr/>
            </a:pPr>
            <a:r>
              <a:rPr lang="en-US" sz="3200" dirty="0" smtClean="0"/>
              <a:t>Concentration Risk</a:t>
            </a:r>
          </a:p>
          <a:p>
            <a:pPr>
              <a:buFont typeface="Wingdings" pitchFamily="2" charset="2"/>
              <a:buChar char="Ø"/>
              <a:defRPr/>
            </a:pPr>
            <a:r>
              <a:rPr lang="en-US" sz="3200" dirty="0" smtClean="0"/>
              <a:t>02-FCU-09 NCUA letter</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696200" y="533400"/>
            <a:ext cx="1979613"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Credit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533400" y="2286000"/>
            <a:ext cx="9220200" cy="6617196"/>
          </a:xfrm>
          <a:prstGeom prst="rect">
            <a:avLst/>
          </a:prstGeom>
        </p:spPr>
        <p:txBody>
          <a:bodyPr>
            <a:spAutoFit/>
          </a:bodyPr>
          <a:lstStyle/>
          <a:p>
            <a:pPr>
              <a:buFont typeface="Wingdings" pitchFamily="2" charset="2"/>
              <a:buChar char="Ø"/>
              <a:defRPr/>
            </a:pPr>
            <a:r>
              <a:rPr lang="en-US" sz="3200" dirty="0" smtClean="0"/>
              <a:t>It is the danger that a borrower will fail to repay the loan or interest payment.</a:t>
            </a:r>
          </a:p>
          <a:p>
            <a:pPr>
              <a:buFont typeface="Wingdings" pitchFamily="2" charset="2"/>
              <a:buChar char="Ø"/>
              <a:defRPr/>
            </a:pPr>
            <a:endParaRPr lang="en-US" sz="2000" dirty="0" smtClean="0"/>
          </a:p>
          <a:p>
            <a:pPr>
              <a:buFont typeface="Wingdings" pitchFamily="2" charset="2"/>
              <a:buChar char="Ø"/>
              <a:defRPr/>
            </a:pPr>
            <a:r>
              <a:rPr lang="en-US" sz="3200" dirty="0" smtClean="0"/>
              <a:t>Caused by poor underwriting, economic downturn, too many high risk loans and/or loan policies and personnel.</a:t>
            </a:r>
          </a:p>
          <a:p>
            <a:pPr>
              <a:buFont typeface="Wingdings" pitchFamily="2" charset="2"/>
              <a:buChar char="Ø"/>
              <a:defRPr/>
            </a:pPr>
            <a:endParaRPr lang="en-US" sz="2000" dirty="0" smtClean="0"/>
          </a:p>
          <a:p>
            <a:pPr>
              <a:buFont typeface="Wingdings" pitchFamily="2" charset="2"/>
              <a:buChar char="Ø"/>
              <a:defRPr/>
            </a:pPr>
            <a:r>
              <a:rPr lang="en-US" sz="3200" dirty="0" smtClean="0"/>
              <a:t>Mitigate by implementing a best practices risk based lending system with strong policies.</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graphicFrame>
        <p:nvGraphicFramePr>
          <p:cNvPr id="33793" name="Object 1"/>
          <p:cNvGraphicFramePr>
            <a:graphicFrameLocks noChangeAspect="1"/>
          </p:cNvGraphicFramePr>
          <p:nvPr/>
        </p:nvGraphicFramePr>
        <p:xfrm>
          <a:off x="6858000" y="457200"/>
          <a:ext cx="2811462" cy="1981200"/>
        </p:xfrm>
        <a:graphic>
          <a:graphicData uri="http://schemas.openxmlformats.org/presentationml/2006/ole">
            <p:oleObj spid="_x0000_s33793" r:id="rId3" imgW="1419120" imgH="1000080" progId="">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Liquidity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590800"/>
            <a:ext cx="9220200" cy="5509200"/>
          </a:xfrm>
          <a:prstGeom prst="rect">
            <a:avLst/>
          </a:prstGeom>
        </p:spPr>
        <p:txBody>
          <a:bodyPr>
            <a:spAutoFit/>
          </a:bodyPr>
          <a:lstStyle/>
          <a:p>
            <a:pPr>
              <a:buFont typeface="Wingdings" pitchFamily="2" charset="2"/>
              <a:buChar char="Ø"/>
            </a:pPr>
            <a:r>
              <a:rPr lang="en-US" sz="3200" dirty="0" smtClean="0"/>
              <a:t>Is concerned with maintaining an adequate availability of funds for loan demand, share withdrawals, accounts payable expenses, and daily corporate transactions.</a:t>
            </a:r>
          </a:p>
          <a:p>
            <a:pPr>
              <a:buFont typeface="Wingdings" pitchFamily="2" charset="2"/>
              <a:buChar char="Ø"/>
            </a:pPr>
            <a:endParaRPr lang="en-US" sz="3200" dirty="0" smtClean="0"/>
          </a:p>
          <a:p>
            <a:pPr>
              <a:buFont typeface="Wingdings" pitchFamily="2" charset="2"/>
              <a:buChar char="Ø"/>
            </a:pPr>
            <a:r>
              <a:rPr lang="en-US" sz="3200" dirty="0" smtClean="0"/>
              <a:t>Mitigate with a strong Cash Flow Analysis, ALM program, Policy guidelines and What-if scenarios.</a:t>
            </a:r>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315200" y="533400"/>
            <a:ext cx="2511425" cy="167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Liquidity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057400"/>
            <a:ext cx="9220200" cy="6986528"/>
          </a:xfrm>
          <a:prstGeom prst="rect">
            <a:avLst/>
          </a:prstGeom>
        </p:spPr>
        <p:txBody>
          <a:bodyPr>
            <a:spAutoFit/>
          </a:bodyPr>
          <a:lstStyle/>
          <a:p>
            <a:pPr>
              <a:buFont typeface="Wingdings" pitchFamily="2" charset="2"/>
              <a:buChar char="Ø"/>
            </a:pPr>
            <a:r>
              <a:rPr lang="en-US" sz="3200" dirty="0" smtClean="0"/>
              <a:t>Line of Credit at Corporate</a:t>
            </a:r>
          </a:p>
          <a:p>
            <a:pPr>
              <a:buFont typeface="Wingdings" pitchFamily="2" charset="2"/>
              <a:buChar char="Ø"/>
            </a:pPr>
            <a:endParaRPr lang="en-US" sz="3200" dirty="0" smtClean="0"/>
          </a:p>
          <a:p>
            <a:pPr>
              <a:buFont typeface="Wingdings" pitchFamily="2" charset="2"/>
              <a:buChar char="Ø"/>
            </a:pPr>
            <a:r>
              <a:rPr lang="en-US" sz="3200" dirty="0" smtClean="0"/>
              <a:t>Borrow from Corporate</a:t>
            </a:r>
          </a:p>
          <a:p>
            <a:pPr>
              <a:buFont typeface="Wingdings" pitchFamily="2" charset="2"/>
              <a:buChar char="Ø"/>
            </a:pPr>
            <a:endParaRPr lang="en-US" sz="3200" dirty="0" smtClean="0"/>
          </a:p>
          <a:p>
            <a:pPr>
              <a:buFont typeface="Wingdings" pitchFamily="2" charset="2"/>
              <a:buChar char="Ø"/>
            </a:pPr>
            <a:r>
              <a:rPr lang="en-US" sz="3200" dirty="0" smtClean="0"/>
              <a:t>Sell Investments or Loans early</a:t>
            </a:r>
          </a:p>
          <a:p>
            <a:pPr>
              <a:buFont typeface="Wingdings" pitchFamily="2" charset="2"/>
              <a:buChar char="Ø"/>
            </a:pPr>
            <a:endParaRPr lang="en-US" sz="3200" dirty="0" smtClean="0"/>
          </a:p>
          <a:p>
            <a:pPr>
              <a:buFont typeface="Wingdings" pitchFamily="2" charset="2"/>
              <a:buChar char="Ø"/>
            </a:pPr>
            <a:r>
              <a:rPr lang="en-US" sz="3200" dirty="0" smtClean="0"/>
              <a:t>Price your loans and deposits strategically</a:t>
            </a:r>
          </a:p>
          <a:p>
            <a:pPr>
              <a:buFont typeface="Wingdings" pitchFamily="2" charset="2"/>
              <a:buChar char="Ø"/>
            </a:pPr>
            <a:endParaRPr lang="en-US" sz="3200" dirty="0" smtClean="0"/>
          </a:p>
          <a:p>
            <a:pPr>
              <a:buFont typeface="Wingdings" pitchFamily="2" charset="2"/>
              <a:buChar char="Ø"/>
            </a:pPr>
            <a:r>
              <a:rPr lang="en-US" sz="3200" dirty="0" smtClean="0"/>
              <a:t>Quality ALM guidelines</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315200" y="533400"/>
            <a:ext cx="2511425" cy="167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Interest Rate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667000"/>
            <a:ext cx="9220200" cy="5509200"/>
          </a:xfrm>
          <a:prstGeom prst="rect">
            <a:avLst/>
          </a:prstGeom>
        </p:spPr>
        <p:txBody>
          <a:bodyPr>
            <a:spAutoFit/>
          </a:bodyPr>
          <a:lstStyle/>
          <a:p>
            <a:pPr>
              <a:buFont typeface="Wingdings" pitchFamily="2" charset="2"/>
              <a:buChar char="Ø"/>
            </a:pPr>
            <a:r>
              <a:rPr lang="en-US" sz="3200" dirty="0" smtClean="0"/>
              <a:t>The risk of loss due to rising and falling interest rates and their potential impact on the credit union’s net interest income and capital levels.  </a:t>
            </a:r>
          </a:p>
          <a:p>
            <a:pPr>
              <a:buFont typeface="Wingdings" pitchFamily="2" charset="2"/>
              <a:buChar char="Ø"/>
            </a:pPr>
            <a:endParaRPr lang="en-US" sz="3200" dirty="0" smtClean="0"/>
          </a:p>
          <a:p>
            <a:pPr>
              <a:buFont typeface="Wingdings" pitchFamily="2" charset="2"/>
              <a:buChar char="Ø"/>
            </a:pPr>
            <a:r>
              <a:rPr lang="en-US" sz="3200" dirty="0" smtClean="0"/>
              <a:t>Interest rate risk focuses on the repricing speed of assets relative to liabilities.  Mitigate with ALM Shock Analysis and NEV calculation.</a:t>
            </a:r>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6" descr="C:\Documents and Settings\mxm\Local Settings\Temporary Internet Files\Content.IE5\2JSTM34V\j0441458[1].png"/>
          <p:cNvPicPr>
            <a:picLocks noChangeAspect="1" noChangeArrowheads="1"/>
          </p:cNvPicPr>
          <p:nvPr/>
        </p:nvPicPr>
        <p:blipFill>
          <a:blip r:embed="rId2" cstate="print"/>
          <a:srcRect/>
          <a:stretch>
            <a:fillRect/>
          </a:stretch>
        </p:blipFill>
        <p:spPr bwMode="auto">
          <a:xfrm>
            <a:off x="7696200" y="609600"/>
            <a:ext cx="2133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Interest Rate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057400"/>
            <a:ext cx="9220200" cy="6986528"/>
          </a:xfrm>
          <a:prstGeom prst="rect">
            <a:avLst/>
          </a:prstGeom>
        </p:spPr>
        <p:txBody>
          <a:bodyPr>
            <a:spAutoFit/>
          </a:bodyPr>
          <a:lstStyle/>
          <a:p>
            <a:pPr>
              <a:buFont typeface="Wingdings" pitchFamily="2" charset="2"/>
              <a:buChar char="Ø"/>
            </a:pPr>
            <a:r>
              <a:rPr lang="en-US" sz="3200" dirty="0" smtClean="0"/>
              <a:t>As interest rates rise, interest rate risk can increase. This is caused by:</a:t>
            </a:r>
          </a:p>
          <a:p>
            <a:pPr>
              <a:buFont typeface="Wingdings" pitchFamily="2" charset="2"/>
              <a:buChar char="Ø"/>
            </a:pPr>
            <a:r>
              <a:rPr lang="en-US" sz="3200" dirty="0" smtClean="0"/>
              <a:t>Deposits re-price to higher rates immediately and become more expensive.</a:t>
            </a:r>
          </a:p>
          <a:p>
            <a:pPr>
              <a:buFont typeface="Wingdings" pitchFamily="2" charset="2"/>
              <a:buChar char="Ø"/>
            </a:pPr>
            <a:r>
              <a:rPr lang="en-US" sz="3200" dirty="0" smtClean="0"/>
              <a:t>Fixed rate loans are locked in at their original interest rate and don’t re-price to higher yields.</a:t>
            </a:r>
          </a:p>
          <a:p>
            <a:pPr>
              <a:buFont typeface="Wingdings" pitchFamily="2" charset="2"/>
              <a:buChar char="Ø"/>
            </a:pPr>
            <a:r>
              <a:rPr lang="en-US" sz="3200" dirty="0" smtClean="0"/>
              <a:t>When rates rise, loan volumes decrease.  </a:t>
            </a:r>
          </a:p>
          <a:p>
            <a:pPr>
              <a:buFont typeface="Wingdings" pitchFamily="2" charset="2"/>
              <a:buChar char="Ø"/>
            </a:pPr>
            <a:r>
              <a:rPr lang="en-US" sz="3200" dirty="0" smtClean="0"/>
              <a:t>The combined effect can be less income from loans and more expensive deposits resulting in a lower ROA.</a:t>
            </a:r>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6" descr="C:\Documents and Settings\mxm\Local Settings\Temporary Internet Files\Content.IE5\2JSTM34V\j0441458[1].png"/>
          <p:cNvPicPr>
            <a:picLocks noChangeAspect="1" noChangeArrowheads="1"/>
          </p:cNvPicPr>
          <p:nvPr/>
        </p:nvPicPr>
        <p:blipFill>
          <a:blip r:embed="rId2" cstate="print"/>
          <a:srcRect/>
          <a:stretch>
            <a:fillRect/>
          </a:stretch>
        </p:blipFill>
        <p:spPr bwMode="auto">
          <a:xfrm>
            <a:off x="7696200" y="609600"/>
            <a:ext cx="2133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Compliance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133600"/>
            <a:ext cx="9220200" cy="6494085"/>
          </a:xfrm>
          <a:prstGeom prst="rect">
            <a:avLst/>
          </a:prstGeom>
        </p:spPr>
        <p:txBody>
          <a:bodyPr>
            <a:spAutoFit/>
          </a:bodyPr>
          <a:lstStyle/>
          <a:p>
            <a:pPr>
              <a:buFont typeface="Wingdings" pitchFamily="2" charset="2"/>
              <a:buChar char="Ø"/>
            </a:pPr>
            <a:r>
              <a:rPr lang="en-US" sz="3200" dirty="0" smtClean="0"/>
              <a:t>Compliance risk involves new regulations and requirements that credit unions need to comply with to avoid fines and penalties.  The complexity, scope and constant flow of new regulatory guidelines increase our Compliance risk.</a:t>
            </a:r>
          </a:p>
          <a:p>
            <a:pPr>
              <a:buFont typeface="Wingdings" pitchFamily="2" charset="2"/>
              <a:buChar char="Ø"/>
            </a:pPr>
            <a:endParaRPr lang="en-US" sz="2000" dirty="0" smtClean="0"/>
          </a:p>
          <a:p>
            <a:pPr>
              <a:buFont typeface="Wingdings" pitchFamily="2" charset="2"/>
              <a:buChar char="Ø"/>
            </a:pPr>
            <a:r>
              <a:rPr lang="en-US" sz="3200" dirty="0" smtClean="0"/>
              <a:t>Mitigate by having an individual assigned to be the compliance officer.  Train staff and perform tests and internal audits to ensure conformity.</a:t>
            </a:r>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6"/>
          <p:cNvPicPr>
            <a:picLocks noChangeAspect="1" noChangeArrowheads="1"/>
          </p:cNvPicPr>
          <p:nvPr/>
        </p:nvPicPr>
        <p:blipFill>
          <a:blip r:embed="rId2" cstate="print"/>
          <a:srcRect/>
          <a:stretch>
            <a:fillRect/>
          </a:stretch>
        </p:blipFill>
        <p:spPr bwMode="auto">
          <a:xfrm>
            <a:off x="8001000" y="457200"/>
            <a:ext cx="17526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Strategic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362200"/>
            <a:ext cx="9220200" cy="7478970"/>
          </a:xfrm>
          <a:prstGeom prst="rect">
            <a:avLst/>
          </a:prstGeom>
        </p:spPr>
        <p:txBody>
          <a:bodyPr>
            <a:spAutoFit/>
          </a:bodyPr>
          <a:lstStyle/>
          <a:p>
            <a:pPr>
              <a:buFont typeface="Wingdings" pitchFamily="2" charset="2"/>
              <a:buChar char="Ø"/>
              <a:defRPr/>
            </a:pPr>
            <a:r>
              <a:rPr lang="en-US" sz="3200" dirty="0" smtClean="0"/>
              <a:t>These are caused by adverse business decisions that result from management and/or the board of directors action or inaction.</a:t>
            </a:r>
          </a:p>
          <a:p>
            <a:pPr>
              <a:buFont typeface="Wingdings" pitchFamily="2" charset="2"/>
              <a:buChar char="Ø"/>
              <a:defRPr/>
            </a:pPr>
            <a:endParaRPr lang="en-US" sz="3200" dirty="0" smtClean="0"/>
          </a:p>
          <a:p>
            <a:pPr>
              <a:buFont typeface="Wingdings" pitchFamily="2" charset="2"/>
              <a:buChar char="Ø"/>
              <a:defRPr/>
            </a:pPr>
            <a:r>
              <a:rPr lang="en-US" sz="3200" dirty="0" smtClean="0"/>
              <a:t>Examples of Strategic Risk include:</a:t>
            </a:r>
          </a:p>
          <a:p>
            <a:pPr lvl="1">
              <a:buFont typeface="Wingdings" pitchFamily="2" charset="2"/>
              <a:buChar char="§"/>
              <a:defRPr/>
            </a:pPr>
            <a:r>
              <a:rPr lang="en-US" sz="3200" dirty="0" smtClean="0"/>
              <a:t>Building too many new branches too quickly that the credit union ultimately can’t afford.</a:t>
            </a:r>
          </a:p>
          <a:p>
            <a:pPr lvl="1">
              <a:buFont typeface="Wingdings" pitchFamily="2" charset="2"/>
              <a:buChar char="§"/>
              <a:defRPr/>
            </a:pPr>
            <a:r>
              <a:rPr lang="en-US" sz="3200" dirty="0" smtClean="0"/>
              <a:t>Growing Assets too quickly resulting in capital decreasing rapidly.</a:t>
            </a:r>
          </a:p>
          <a:p>
            <a:pPr>
              <a:buFont typeface="Wingdings" pitchFamily="2" charset="2"/>
              <a:buChar char="Ø"/>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6"/>
          <p:cNvPicPr>
            <a:picLocks noChangeAspect="1" noChangeArrowheads="1"/>
          </p:cNvPicPr>
          <p:nvPr/>
        </p:nvPicPr>
        <p:blipFill>
          <a:blip r:embed="rId2" cstate="print"/>
          <a:srcRect/>
          <a:stretch>
            <a:fillRect/>
          </a:stretch>
        </p:blipFill>
        <p:spPr bwMode="auto">
          <a:xfrm>
            <a:off x="6934200" y="381000"/>
            <a:ext cx="2898396"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9372600" cy="950913"/>
          </a:xfrm>
        </p:spPr>
        <p:txBody>
          <a:bodyPr/>
          <a:lstStyle/>
          <a:p>
            <a:r>
              <a:rPr lang="en-US" sz="5400" b="0" dirty="0" smtClean="0">
                <a:latin typeface="Tahoma" pitchFamily="34" charset="0"/>
                <a:cs typeface="Tahoma" pitchFamily="34" charset="0"/>
              </a:rPr>
              <a:t>Every Director must develop: </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4524315"/>
          </a:xfrm>
          <a:prstGeom prst="rect">
            <a:avLst/>
          </a:prstGeom>
        </p:spPr>
        <p:txBody>
          <a:bodyPr>
            <a:spAutoFit/>
          </a:bodyPr>
          <a:lstStyle/>
          <a:p>
            <a:pPr>
              <a:buFont typeface="Wingdings" pitchFamily="2" charset="2"/>
              <a:buChar char="Ø"/>
              <a:defRPr/>
            </a:pPr>
            <a:r>
              <a:rPr lang="en-US" sz="3200" dirty="0" smtClean="0"/>
              <a:t>The ability to read and understand a FCU’s</a:t>
            </a:r>
          </a:p>
          <a:p>
            <a:r>
              <a:rPr lang="en-US" sz="3200" dirty="0" smtClean="0"/>
              <a:t>Balance Sheet and Income Statement, along with</a:t>
            </a:r>
          </a:p>
          <a:p>
            <a:endParaRPr lang="en-US" sz="3200" dirty="0" smtClean="0"/>
          </a:p>
          <a:p>
            <a:pPr>
              <a:buFont typeface="Wingdings" pitchFamily="2" charset="2"/>
              <a:buChar char="Ø"/>
            </a:pPr>
            <a:r>
              <a:rPr lang="en-US" sz="3200" dirty="0" smtClean="0"/>
              <a:t>The ability to “ask, as appropriate, substantive</a:t>
            </a:r>
          </a:p>
          <a:p>
            <a:r>
              <a:rPr lang="en-US" sz="3200" dirty="0" smtClean="0"/>
              <a:t>questions of management and the internal and</a:t>
            </a:r>
          </a:p>
          <a:p>
            <a:r>
              <a:rPr lang="en-US" sz="3200" dirty="0" smtClean="0"/>
              <a:t>external auditors”.</a:t>
            </a:r>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Transaction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133600"/>
            <a:ext cx="9220200" cy="6986528"/>
          </a:xfrm>
          <a:prstGeom prst="rect">
            <a:avLst/>
          </a:prstGeom>
        </p:spPr>
        <p:txBody>
          <a:bodyPr>
            <a:spAutoFit/>
          </a:bodyPr>
          <a:lstStyle/>
          <a:p>
            <a:pPr>
              <a:buFont typeface="Wingdings" pitchFamily="2" charset="2"/>
              <a:buChar char="Ø"/>
              <a:defRPr/>
            </a:pPr>
            <a:r>
              <a:rPr lang="en-US" sz="3200" dirty="0" smtClean="0"/>
              <a:t>The risk of fraud or problems in transaction processing that results in the inability to deliver  services to members, provide remote technology, and manage employees involved in providing services to members.</a:t>
            </a:r>
          </a:p>
          <a:p>
            <a:pPr>
              <a:buFont typeface="Wingdings" pitchFamily="2" charset="2"/>
              <a:buChar char="Ø"/>
              <a:defRPr/>
            </a:pPr>
            <a:endParaRPr lang="en-US" sz="2000" dirty="0" smtClean="0"/>
          </a:p>
          <a:p>
            <a:pPr>
              <a:buFont typeface="Wingdings" pitchFamily="2" charset="2"/>
              <a:buChar char="Ø"/>
            </a:pPr>
            <a:r>
              <a:rPr lang="en-US" sz="3200" dirty="0" smtClean="0"/>
              <a:t>Mitigate by partnering with experienced vendors and by implementing strong internal controls. Get legal opinions and correct audit findings.</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7" name="Picture 6">
            <a:hlinkClick r:id="rId2" action="ppaction://hlinkfile"/>
          </p:cNvPr>
          <p:cNvPicPr>
            <a:picLocks noChangeAspect="1" noChangeArrowheads="1"/>
          </p:cNvPicPr>
          <p:nvPr/>
        </p:nvPicPr>
        <p:blipFill>
          <a:blip r:embed="rId3" cstate="print"/>
          <a:srcRect l="18889" t="26666" r="58888" b="46666"/>
          <a:stretch>
            <a:fillRect/>
          </a:stretch>
        </p:blipFill>
        <p:spPr bwMode="auto">
          <a:xfrm>
            <a:off x="7315200" y="2286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Reputation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533400" y="2209800"/>
            <a:ext cx="9220200" cy="4339650"/>
          </a:xfrm>
          <a:prstGeom prst="rect">
            <a:avLst/>
          </a:prstGeom>
        </p:spPr>
        <p:txBody>
          <a:bodyPr>
            <a:spAutoFit/>
          </a:bodyPr>
          <a:lstStyle/>
          <a:p>
            <a:pPr>
              <a:buFont typeface="Wingdings" pitchFamily="2" charset="2"/>
              <a:buChar char="Ø"/>
              <a:defRPr/>
            </a:pPr>
            <a:r>
              <a:rPr lang="en-US" sz="3200" dirty="0" smtClean="0"/>
              <a:t>The risk of negative public opinion or perception leading to a loss of confidence and closed member accounts. We thrive and survive basis of public trust.  Negative publicity needs to be handled quickly and effectively.</a:t>
            </a:r>
          </a:p>
          <a:p>
            <a:pPr>
              <a:buFont typeface="Wingdings" pitchFamily="2" charset="2"/>
              <a:buChar char="Ø"/>
              <a:defRPr/>
            </a:pPr>
            <a:endParaRPr lang="en-US" sz="2000" dirty="0" smtClean="0"/>
          </a:p>
          <a:p>
            <a:pPr>
              <a:buFont typeface="Wingdings" pitchFamily="2" charset="2"/>
              <a:buChar char="Ø"/>
              <a:defRPr/>
            </a:pPr>
            <a:r>
              <a:rPr lang="en-US" sz="3200" dirty="0" smtClean="0"/>
              <a:t>Mitigate by managing the credit union effectively and having a P/R plan ready to implement if necessary.</a:t>
            </a:r>
            <a:endParaRPr lang="en-US" sz="3200" dirty="0">
              <a:latin typeface="Tahoma" pitchFamily="34" charset="0"/>
              <a:cs typeface="Tahoma" pitchFamily="34" charset="0"/>
            </a:endParaRPr>
          </a:p>
        </p:txBody>
      </p:sp>
      <p:pic>
        <p:nvPicPr>
          <p:cNvPr id="6" name="Picture 8"/>
          <p:cNvPicPr>
            <a:picLocks noChangeAspect="1" noChangeArrowheads="1"/>
          </p:cNvPicPr>
          <p:nvPr/>
        </p:nvPicPr>
        <p:blipFill>
          <a:blip r:embed="rId2" cstate="print"/>
          <a:srcRect/>
          <a:stretch>
            <a:fillRect/>
          </a:stretch>
        </p:blipFill>
        <p:spPr bwMode="auto">
          <a:xfrm>
            <a:off x="7162800" y="381000"/>
            <a:ext cx="266978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“5” Keys for success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533400" y="1752600"/>
            <a:ext cx="9220200" cy="5016758"/>
          </a:xfrm>
          <a:prstGeom prst="rect">
            <a:avLst/>
          </a:prstGeom>
        </p:spPr>
        <p:txBody>
          <a:bodyPr>
            <a:spAutoFit/>
          </a:bodyPr>
          <a:lstStyle/>
          <a:p>
            <a:pPr>
              <a:buFont typeface="Wingdings" pitchFamily="2" charset="2"/>
              <a:buChar char="Ø"/>
              <a:defRPr/>
            </a:pPr>
            <a:endParaRPr lang="en-US" sz="3200" dirty="0" smtClean="0"/>
          </a:p>
          <a:p>
            <a:pPr>
              <a:buFont typeface="Wingdings" pitchFamily="2" charset="2"/>
              <a:buChar char="Ø"/>
              <a:defRPr/>
            </a:pPr>
            <a:r>
              <a:rPr lang="en-US" sz="3200" dirty="0" smtClean="0"/>
              <a:t>Implement Credit Union Policy.</a:t>
            </a:r>
          </a:p>
          <a:p>
            <a:pPr>
              <a:buFont typeface="Wingdings" pitchFamily="2" charset="2"/>
              <a:buChar char="Ø"/>
              <a:defRPr/>
            </a:pPr>
            <a:endParaRPr lang="en-US" sz="3200" dirty="0" smtClean="0"/>
          </a:p>
          <a:p>
            <a:pPr>
              <a:buFont typeface="Wingdings" pitchFamily="2" charset="2"/>
              <a:buChar char="Ø"/>
              <a:defRPr/>
            </a:pPr>
            <a:r>
              <a:rPr lang="en-US" sz="3200" dirty="0" smtClean="0"/>
              <a:t>Prepare a Plan for each Board Member.</a:t>
            </a:r>
          </a:p>
          <a:p>
            <a:pPr>
              <a:buFont typeface="Wingdings" pitchFamily="2" charset="2"/>
              <a:buChar char="Ø"/>
              <a:defRPr/>
            </a:pPr>
            <a:endParaRPr lang="en-US" sz="3200" dirty="0" smtClean="0">
              <a:latin typeface="Tahoma" pitchFamily="34" charset="0"/>
              <a:cs typeface="Tahoma" pitchFamily="34" charset="0"/>
            </a:endParaRPr>
          </a:p>
          <a:p>
            <a:pPr>
              <a:buFont typeface="Wingdings" pitchFamily="2" charset="2"/>
              <a:buChar char="Ø"/>
              <a:defRPr/>
            </a:pPr>
            <a:r>
              <a:rPr lang="en-US" sz="3200" dirty="0" smtClean="0">
                <a:latin typeface="Tahoma" pitchFamily="34" charset="0"/>
                <a:cs typeface="Tahoma" pitchFamily="34" charset="0"/>
              </a:rPr>
              <a:t>Review Financial Statements.</a:t>
            </a:r>
          </a:p>
          <a:p>
            <a:pPr>
              <a:buFont typeface="Wingdings" pitchFamily="2" charset="2"/>
              <a:buChar char="Ø"/>
              <a:defRPr/>
            </a:pPr>
            <a:endParaRPr lang="en-US" sz="3200" dirty="0" smtClean="0">
              <a:latin typeface="Tahoma" pitchFamily="34" charset="0"/>
              <a:cs typeface="Tahoma" pitchFamily="34" charset="0"/>
            </a:endParaRPr>
          </a:p>
          <a:p>
            <a:pPr>
              <a:buFont typeface="Wingdings" pitchFamily="2" charset="2"/>
              <a:buChar char="Ø"/>
              <a:defRPr/>
            </a:pPr>
            <a:r>
              <a:rPr lang="en-US" sz="3200" dirty="0" smtClean="0">
                <a:latin typeface="Tahoma" pitchFamily="34" charset="0"/>
                <a:cs typeface="Tahoma" pitchFamily="34" charset="0"/>
              </a:rPr>
              <a:t>Analyze Key Ratios.</a:t>
            </a:r>
          </a:p>
          <a:p>
            <a:pPr>
              <a:buFont typeface="Wingdings" pitchFamily="2" charset="2"/>
              <a:buChar char="Ø"/>
              <a:defRPr/>
            </a:pPr>
            <a:endParaRPr lang="en-US" sz="3200" dirty="0" smtClean="0">
              <a:latin typeface="Tahoma" pitchFamily="34" charset="0"/>
              <a:cs typeface="Tahoma" pitchFamily="34" charset="0"/>
            </a:endParaRPr>
          </a:p>
          <a:p>
            <a:pPr>
              <a:buFont typeface="Wingdings" pitchFamily="2" charset="2"/>
              <a:buChar char="Ø"/>
              <a:defRPr/>
            </a:pPr>
            <a:r>
              <a:rPr lang="en-US" sz="3200" dirty="0" smtClean="0">
                <a:latin typeface="Tahoma" pitchFamily="34" charset="0"/>
                <a:cs typeface="Tahoma" pitchFamily="34" charset="0"/>
              </a:rPr>
              <a:t>Monitor Risks.</a:t>
            </a:r>
            <a:endParaRPr lang="en-US" sz="3200" dirty="0">
              <a:latin typeface="Tahoma" pitchFamily="34" charset="0"/>
              <a:cs typeface="Tahoma" pitchFamily="34" charset="0"/>
            </a:endParaRPr>
          </a:p>
        </p:txBody>
      </p:sp>
      <p:graphicFrame>
        <p:nvGraphicFramePr>
          <p:cNvPr id="198658" name="Object 2"/>
          <p:cNvGraphicFramePr>
            <a:graphicFrameLocks noChangeAspect="1"/>
          </p:cNvGraphicFramePr>
          <p:nvPr/>
        </p:nvGraphicFramePr>
        <p:xfrm>
          <a:off x="6858000" y="762000"/>
          <a:ext cx="2859088" cy="1981200"/>
        </p:xfrm>
        <a:graphic>
          <a:graphicData uri="http://schemas.openxmlformats.org/presentationml/2006/ole">
            <p:oleObj spid="_x0000_s198658"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When is this due?</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5016758"/>
          </a:xfrm>
          <a:prstGeom prst="rect">
            <a:avLst/>
          </a:prstGeom>
        </p:spPr>
        <p:txBody>
          <a:bodyPr>
            <a:spAutoFit/>
          </a:bodyPr>
          <a:lstStyle/>
          <a:p>
            <a:pPr>
              <a:buFont typeface="Wingdings" pitchFamily="2" charset="2"/>
              <a:buChar char="Ø"/>
              <a:defRPr/>
            </a:pPr>
            <a:r>
              <a:rPr lang="en-US" sz="3200" dirty="0" smtClean="0"/>
              <a:t> All FCU directors must receive basic financial</a:t>
            </a:r>
          </a:p>
          <a:p>
            <a:r>
              <a:rPr lang="en-US" sz="3200" dirty="0" smtClean="0"/>
              <a:t>literacy training by this July (2011).</a:t>
            </a:r>
          </a:p>
          <a:p>
            <a:endParaRPr lang="en-US" sz="3200" dirty="0" smtClean="0"/>
          </a:p>
          <a:p>
            <a:pPr>
              <a:buFont typeface="Wingdings" pitchFamily="2" charset="2"/>
              <a:buChar char="Ø"/>
            </a:pPr>
            <a:r>
              <a:rPr lang="en-US" sz="3200" dirty="0" smtClean="0"/>
              <a:t> Every new FCU director must receive basic financial literacy within six months of his or her election or appointment to the board.</a:t>
            </a:r>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772400" y="457200"/>
            <a:ext cx="1828800" cy="224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Accounting and Finance Principles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514600"/>
            <a:ext cx="9220200" cy="3539430"/>
          </a:xfrm>
          <a:prstGeom prst="rect">
            <a:avLst/>
          </a:prstGeom>
        </p:spPr>
        <p:txBody>
          <a:bodyPr>
            <a:spAutoFit/>
          </a:bodyPr>
          <a:lstStyle/>
          <a:p>
            <a:pPr>
              <a:buFont typeface="Wingdings" pitchFamily="2" charset="2"/>
              <a:buChar char="Ø"/>
            </a:pPr>
            <a:r>
              <a:rPr lang="en-US" sz="3200" dirty="0" smtClean="0"/>
              <a:t>Every transaction that takes place at the credit union is captured by the computer system in the  General Ledger.</a:t>
            </a:r>
          </a:p>
          <a:p>
            <a:pPr>
              <a:buFont typeface="Wingdings" pitchFamily="2" charset="2"/>
              <a:buChar char="Ø"/>
            </a:pPr>
            <a:r>
              <a:rPr lang="en-US" sz="3200" dirty="0" smtClean="0"/>
              <a:t>Every transaction will have a least one Debit and one Credit entry recorded. </a:t>
            </a:r>
          </a:p>
          <a:p>
            <a:pPr>
              <a:buFont typeface="Wingdings" pitchFamily="2" charset="2"/>
              <a:buChar char="Ø"/>
            </a:pPr>
            <a:r>
              <a:rPr lang="en-US" sz="3200" dirty="0" smtClean="0"/>
              <a:t>Every transaction entry must result in Debits equaling Credits.</a:t>
            </a:r>
            <a:endParaRPr lang="en-US" sz="3200" dirty="0">
              <a:latin typeface="Tahoma" pitchFamily="34" charset="0"/>
              <a:cs typeface="Tahoma" pitchFamily="34" charset="0"/>
            </a:endParaRPr>
          </a:p>
        </p:txBody>
      </p:sp>
      <p:graphicFrame>
        <p:nvGraphicFramePr>
          <p:cNvPr id="52225" name="Object 1"/>
          <p:cNvGraphicFramePr>
            <a:graphicFrameLocks noChangeAspect="1"/>
          </p:cNvGraphicFramePr>
          <p:nvPr/>
        </p:nvGraphicFramePr>
        <p:xfrm>
          <a:off x="7315200" y="609600"/>
          <a:ext cx="2262188" cy="1303338"/>
        </p:xfrm>
        <a:graphic>
          <a:graphicData uri="http://schemas.openxmlformats.org/presentationml/2006/ole">
            <p:oleObj spid="_x0000_s52225" name="Drawing" r:id="rId3" imgW="3390840" imgH="195264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Accounting and Finance Principles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494085"/>
          </a:xfrm>
          <a:prstGeom prst="rect">
            <a:avLst/>
          </a:prstGeom>
        </p:spPr>
        <p:txBody>
          <a:bodyPr>
            <a:spAutoFit/>
          </a:bodyPr>
          <a:lstStyle/>
          <a:p>
            <a:pPr>
              <a:buFont typeface="Wingdings" pitchFamily="2" charset="2"/>
              <a:buChar char="Ø"/>
            </a:pPr>
            <a:r>
              <a:rPr lang="en-US" sz="3200" dirty="0" smtClean="0"/>
              <a:t>All of these GL Accounts contribute to a major category on the Financial Statements. </a:t>
            </a:r>
          </a:p>
          <a:p>
            <a:pPr>
              <a:buFont typeface="Wingdings" pitchFamily="2" charset="2"/>
              <a:buChar char="Ø"/>
            </a:pPr>
            <a:endParaRPr lang="en-US" sz="3200" dirty="0" smtClean="0"/>
          </a:p>
          <a:p>
            <a:pPr>
              <a:buFont typeface="Wingdings" pitchFamily="2" charset="2"/>
              <a:buChar char="Ø"/>
            </a:pPr>
            <a:r>
              <a:rPr lang="en-US" sz="3200" dirty="0" smtClean="0"/>
              <a:t>Income and Expenses are recognized in the period that they’re generated.  Accruals allow you to record the income regardless of whether the payment is received.</a:t>
            </a:r>
          </a:p>
          <a:p>
            <a:pPr>
              <a:buFont typeface="Wingdings" pitchFamily="2" charset="2"/>
              <a:buChar char="Ø"/>
            </a:pPr>
            <a:endParaRPr lang="en-US" sz="3200" dirty="0" smtClean="0"/>
          </a:p>
          <a:p>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graphicFrame>
        <p:nvGraphicFramePr>
          <p:cNvPr id="52225" name="Object 1"/>
          <p:cNvGraphicFramePr>
            <a:graphicFrameLocks noChangeAspect="1"/>
          </p:cNvGraphicFramePr>
          <p:nvPr/>
        </p:nvGraphicFramePr>
        <p:xfrm>
          <a:off x="7315200" y="609600"/>
          <a:ext cx="2262188" cy="1303338"/>
        </p:xfrm>
        <a:graphic>
          <a:graphicData uri="http://schemas.openxmlformats.org/presentationml/2006/ole">
            <p:oleObj spid="_x0000_s164866" name="Drawing" r:id="rId3" imgW="3390840" imgH="1952640"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Balance Sheet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001643"/>
          </a:xfrm>
          <a:prstGeom prst="rect">
            <a:avLst/>
          </a:prstGeom>
        </p:spPr>
        <p:txBody>
          <a:bodyPr>
            <a:spAutoFit/>
          </a:bodyPr>
          <a:lstStyle/>
          <a:p>
            <a:pPr>
              <a:buFont typeface="Wingdings" pitchFamily="2" charset="2"/>
              <a:buChar char="Ø"/>
              <a:defRPr/>
            </a:pPr>
            <a:r>
              <a:rPr lang="en-US" sz="3200" dirty="0" smtClean="0"/>
              <a:t>The Balance Sheet or Statement of Financial Condition lists the Assets, Liabilities, Savings and Equity accounts of a credit union.</a:t>
            </a:r>
          </a:p>
          <a:p>
            <a:pPr>
              <a:buFont typeface="Wingdings" pitchFamily="2" charset="2"/>
              <a:buChar char="Ø"/>
              <a:defRPr/>
            </a:pPr>
            <a:endParaRPr lang="en-US" sz="3200" dirty="0" smtClean="0"/>
          </a:p>
          <a:p>
            <a:pPr>
              <a:buFont typeface="Wingdings" pitchFamily="2" charset="2"/>
              <a:buChar char="Ø"/>
              <a:defRPr/>
            </a:pPr>
            <a:r>
              <a:rPr lang="en-US" sz="3200" dirty="0" smtClean="0"/>
              <a:t>It’s a “snapshot in time”, showing the financial state of the credit union, on a specific date such as a month end or year end.</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315200" y="6858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CUL_template">
  <a:themeElements>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UL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UL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UL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UL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UL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UL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UL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UL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UL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UL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UL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UL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MCUL_template</Template>
  <TotalTime>13951</TotalTime>
  <Words>2270</Words>
  <Application>Microsoft Office PowerPoint</Application>
  <PresentationFormat>Custom</PresentationFormat>
  <Paragraphs>387</Paragraphs>
  <Slides>52</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52</vt:i4>
      </vt:variant>
    </vt:vector>
  </HeadingPairs>
  <TitlesOfParts>
    <vt:vector size="56" baseType="lpstr">
      <vt:lpstr>MCUL_template</vt:lpstr>
      <vt:lpstr>Drawing</vt:lpstr>
      <vt:lpstr>Worksheet</vt:lpstr>
      <vt:lpstr>Chart</vt:lpstr>
      <vt:lpstr>Agenda </vt:lpstr>
      <vt:lpstr>Agenda- continued </vt:lpstr>
      <vt:lpstr>New Regulation </vt:lpstr>
      <vt:lpstr>What’s required? </vt:lpstr>
      <vt:lpstr>Every Director must develop: </vt:lpstr>
      <vt:lpstr>When is this due?</vt:lpstr>
      <vt:lpstr>Accounting and Finance Principles</vt:lpstr>
      <vt:lpstr>Accounting and Finance Principles</vt:lpstr>
      <vt:lpstr>Balance Sheet</vt:lpstr>
      <vt:lpstr>Balance Sheet</vt:lpstr>
      <vt:lpstr>Slide 11</vt:lpstr>
      <vt:lpstr>Assets</vt:lpstr>
      <vt:lpstr>Slide 13</vt:lpstr>
      <vt:lpstr>Allowance for Loan Loss</vt:lpstr>
      <vt:lpstr>Investments</vt:lpstr>
      <vt:lpstr>Liabilities</vt:lpstr>
      <vt:lpstr>Slide 17</vt:lpstr>
      <vt:lpstr>Member (Owners) Equity</vt:lpstr>
      <vt:lpstr>Income Statement</vt:lpstr>
      <vt:lpstr>Income Statement</vt:lpstr>
      <vt:lpstr>Slide 21</vt:lpstr>
      <vt:lpstr>Income Sources</vt:lpstr>
      <vt:lpstr>Expenses</vt:lpstr>
      <vt:lpstr>How do we make money?</vt:lpstr>
      <vt:lpstr>Key Financial Ratios</vt:lpstr>
      <vt:lpstr>Key Financial Ratios</vt:lpstr>
      <vt:lpstr>Capital-Net Worth ratio </vt:lpstr>
      <vt:lpstr>Capital-Net Worth ratio </vt:lpstr>
      <vt:lpstr>Capital-Net Worth ratio </vt:lpstr>
      <vt:lpstr>Slide 30</vt:lpstr>
      <vt:lpstr>Delinquency ratio</vt:lpstr>
      <vt:lpstr>Charge-Off ratio</vt:lpstr>
      <vt:lpstr>Slide 33</vt:lpstr>
      <vt:lpstr>Return on Assets ratio</vt:lpstr>
      <vt:lpstr>Slide 35</vt:lpstr>
      <vt:lpstr>Loan to Share ratio</vt:lpstr>
      <vt:lpstr>Expense to Income ratio</vt:lpstr>
      <vt:lpstr>Other Ratios</vt:lpstr>
      <vt:lpstr>Risk Management</vt:lpstr>
      <vt:lpstr>How to Mitigate Risk</vt:lpstr>
      <vt:lpstr>How to Mitigate Risk</vt:lpstr>
      <vt:lpstr>Risk Management</vt:lpstr>
      <vt:lpstr>Credit Risk</vt:lpstr>
      <vt:lpstr>Liquidity Risk</vt:lpstr>
      <vt:lpstr>Liquidity Risk</vt:lpstr>
      <vt:lpstr>Interest Rate Risk</vt:lpstr>
      <vt:lpstr>Interest Rate Risk</vt:lpstr>
      <vt:lpstr>Compliance Risk</vt:lpstr>
      <vt:lpstr>Strategic Risk</vt:lpstr>
      <vt:lpstr>Transaction Risk</vt:lpstr>
      <vt:lpstr>Reputation Risk</vt:lpstr>
      <vt:lpstr>“5” Keys for success</vt:lpstr>
    </vt:vector>
  </TitlesOfParts>
  <Company>MCUL\CUCORP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Infosys</dc:creator>
  <cp:lastModifiedBy>mxm</cp:lastModifiedBy>
  <cp:revision>753</cp:revision>
  <cp:lastPrinted>2008-06-19T13:34:22Z</cp:lastPrinted>
  <dcterms:created xsi:type="dcterms:W3CDTF">2009-02-02T15:59:48Z</dcterms:created>
  <dcterms:modified xsi:type="dcterms:W3CDTF">2011-06-14T00:36:39Z</dcterms:modified>
</cp:coreProperties>
</file>